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9.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 Id="rId3"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github.com/braddelong/public-files/blob/master/econ-115-lecture-8.pptx" TargetMode="External"/><Relationship Id="rId5" Type="http://schemas.openxmlformats.org/officeDocument/2006/relationships/hyperlink" Target="https://bcourses.berkeley.edu/courses/1487684/assignments/8052000" TargetMode="External"/><Relationship Id="rId6" Type="http://schemas.openxmlformats.org/officeDocument/2006/relationships/hyperlink" Target="https://bcourses.berkeley.edu/courses/1487684"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38326">
              <a:defRPr sz="2900">
                <a:uFill>
                  <a:solidFill>
                    <a:srgbClr val="000000"/>
                  </a:solidFill>
                </a:uFill>
              </a:defRPr>
            </a:pPr>
            <a:r>
              <a:t>U.C. Berkeley: Economics 115: Spring 2020</a:t>
            </a:r>
            <a:r>
              <a:rPr sz="5100">
                <a:latin typeface="Calibri"/>
                <a:ea typeface="Calibri"/>
                <a:cs typeface="Calibri"/>
                <a:sym typeface="Calibri"/>
              </a:rPr>
              <a:t> </a:t>
            </a:r>
            <a:endParaRPr sz="5100"/>
          </a:p>
          <a:p>
            <a:pPr defTabSz="338326">
              <a:defRPr sz="4400">
                <a:uFill>
                  <a:solidFill>
                    <a:srgbClr val="000000"/>
                  </a:solidFill>
                </a:uFill>
                <a:latin typeface="Calibri"/>
                <a:ea typeface="Calibri"/>
                <a:cs typeface="Calibri"/>
                <a:sym typeface="Calibri"/>
              </a:defRPr>
            </a:pPr>
            <a:r>
              <a:t>20th Century Economic History: Lecture 9: Fascism &amp; WWII</a:t>
            </a:r>
          </a:p>
        </p:txBody>
      </p:sp>
      <p:sp>
        <p:nvSpPr>
          <p:cNvPr id="82"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and Blum Center, U.C. Berkeley; and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2020-03-02</a:t>
            </a:r>
          </a:p>
          <a:p>
            <a:pPr marL="0" indent="0" algn="ctr" defTabSz="394288">
              <a:spcBef>
                <a:spcPts val="900"/>
              </a:spcBef>
              <a:buSzTx/>
              <a:buNone/>
              <a:defRPr sz="2000">
                <a:uFill>
                  <a:solidFill>
                    <a:srgbClr val="000000"/>
                  </a:solidFill>
                </a:uFill>
                <a:latin typeface="+mj-lt"/>
                <a:ea typeface="+mj-ea"/>
                <a:cs typeface="+mj-cs"/>
                <a:sym typeface="Helvetica"/>
              </a:defRPr>
            </a:pPr>
            <a:r>
              <a:t>for delivery: M 2020-03-04 17:00 HMMB390</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a:t>
            </a:r>
            <a:r>
              <a:rPr sz="1100" u="sng">
                <a:solidFill>
                  <a:srgbClr val="0000FF"/>
                </a:solidFill>
                <a:uFill>
                  <a:solidFill>
                    <a:srgbClr val="0000FF"/>
                  </a:solidFill>
                </a:uFill>
                <a:hlinkClick r:id="rId4" invalidUrl="" action="" tgtFrame="" tooltip="" history="1" highlightClick="0" endSnd="0"/>
              </a:rPr>
              <a:t>https://github.com/braddelong/public-files/blob/master/econ-115-lecture-9.pptx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Fascism"/>
          <p:cNvSpPr txBox="1"/>
          <p:nvPr>
            <p:ph type="title"/>
          </p:nvPr>
        </p:nvSpPr>
        <p:spPr>
          <a:xfrm>
            <a:off x="314537" y="0"/>
            <a:ext cx="8501531" cy="1152994"/>
          </a:xfrm>
          <a:prstGeom prst="rect">
            <a:avLst/>
          </a:prstGeom>
        </p:spPr>
        <p:txBody>
          <a:bodyPr/>
          <a:lstStyle>
            <a:lvl1pPr defTabSz="193059">
              <a:defRPr b="1" sz="4277">
                <a:solidFill>
                  <a:srgbClr val="000080"/>
                </a:solidFill>
                <a:latin typeface="+mj-lt"/>
                <a:ea typeface="+mj-ea"/>
                <a:cs typeface="+mj-cs"/>
                <a:sym typeface="Helvetica"/>
              </a:defRPr>
            </a:lvl1pPr>
          </a:lstStyle>
          <a:p>
            <a:pPr/>
            <a:r>
              <a:t>John Maynard Keynes’s Critique</a:t>
            </a:r>
          </a:p>
        </p:txBody>
      </p:sp>
      <p:sp>
        <p:nvSpPr>
          <p:cNvPr id="112" name="Communism and Fascism: The Same or Different?…"/>
          <p:cNvSpPr txBox="1"/>
          <p:nvPr>
            <p:ph type="body" idx="1"/>
          </p:nvPr>
        </p:nvSpPr>
        <p:spPr>
          <a:xfrm>
            <a:off x="314536" y="1152991"/>
            <a:ext cx="6075687" cy="5393773"/>
          </a:xfrm>
          <a:prstGeom prst="rect">
            <a:avLst/>
          </a:prstGeom>
        </p:spPr>
        <p:txBody>
          <a:bodyPr anchor="t"/>
          <a:lstStyle/>
          <a:p>
            <a:pPr marL="0" indent="0" defTabSz="100062">
              <a:spcBef>
                <a:spcPts val="500"/>
              </a:spcBef>
              <a:buSzTx/>
              <a:buNone/>
              <a:defRPr b="1" sz="1260">
                <a:latin typeface="+mj-lt"/>
                <a:ea typeface="+mj-ea"/>
                <a:cs typeface="+mj-cs"/>
                <a:sym typeface="Helvetica"/>
              </a:defRPr>
            </a:pPr>
            <a:r>
              <a:rPr i="1"/>
              <a:t>General Theory</a:t>
            </a:r>
            <a:r>
              <a:t>, chapter 24:</a:t>
            </a:r>
          </a:p>
          <a:p>
            <a:pPr marL="68176" indent="-68176" defTabSz="100062">
              <a:spcBef>
                <a:spcPts val="300"/>
              </a:spcBef>
              <a:defRPr sz="1008">
                <a:latin typeface="Times New Roman"/>
                <a:ea typeface="Times New Roman"/>
                <a:cs typeface="Times New Roman"/>
                <a:sym typeface="Times New Roman"/>
              </a:defRPr>
            </a:pPr>
            <a:r>
              <a:t>Within this field the traditional advantages of individualism will still hold good…. The advantages to efficiency of the decentralisation of decisions and of individual responsibility is even greater, perhaps, than the nineteenth century supposed….</a:t>
            </a:r>
          </a:p>
          <a:p>
            <a:pPr marL="68176" indent="-68176" defTabSz="100062">
              <a:spcBef>
                <a:spcPts val="300"/>
              </a:spcBef>
              <a:defRPr sz="1008">
                <a:latin typeface="Times New Roman"/>
                <a:ea typeface="Times New Roman"/>
                <a:cs typeface="Times New Roman"/>
                <a:sym typeface="Times New Roman"/>
              </a:defRPr>
            </a:pPr>
            <a:r>
              <a:t>“Above all, individualism… is the best safeguard of personal liberty… widens the field for the exercise of personal choice… the best safeguard of the variety of life… the loss of which is the greatest of all the losses of the homogeneous or totalitarian state…. This variety preserves the traditions which embody the… successful choices of former generations… colours the present with the diversification of its fancy… and, being the handmaid of experiment… is the most powerful instrument to better the future….</a:t>
            </a:r>
          </a:p>
          <a:p>
            <a:pPr marL="68176" indent="-68176" defTabSz="100062">
              <a:spcBef>
                <a:spcPts val="300"/>
              </a:spcBef>
              <a:defRPr sz="1008">
                <a:latin typeface="Times New Roman"/>
                <a:ea typeface="Times New Roman"/>
                <a:cs typeface="Times New Roman"/>
                <a:sym typeface="Times New Roman"/>
              </a:defRPr>
            </a:pPr>
            <a:r>
              <a:t>“The authoritarian state systems of today seem to solve the problem of unemployment at the expense of efficiency and of freedom…. It may be possible by a right analysis of the problem to cure the disease whilst preserving efficiency and freedom…”</a:t>
            </a:r>
          </a:p>
          <a:p>
            <a:pPr marL="0" indent="0" defTabSz="100062">
              <a:spcBef>
                <a:spcPts val="500"/>
              </a:spcBef>
              <a:buSzTx/>
              <a:buNone/>
              <a:defRPr b="1" sz="1260">
                <a:latin typeface="+mj-lt"/>
                <a:ea typeface="+mj-ea"/>
                <a:cs typeface="+mj-cs"/>
                <a:sym typeface="Helvetica"/>
              </a:defRPr>
            </a:pPr>
          </a:p>
          <a:p>
            <a:pPr marL="0" indent="0" defTabSz="100062">
              <a:spcBef>
                <a:spcPts val="500"/>
              </a:spcBef>
              <a:buSzTx/>
              <a:buNone/>
              <a:defRPr b="1" sz="1260">
                <a:latin typeface="+mj-lt"/>
                <a:ea typeface="+mj-ea"/>
                <a:cs typeface="+mj-cs"/>
                <a:sym typeface="Helvetica"/>
              </a:defRPr>
            </a:pPr>
            <a:r>
              <a:t>Review of Leon Trotsky:</a:t>
            </a:r>
          </a:p>
          <a:p>
            <a:pPr marL="68176" indent="-68176" defTabSz="100062">
              <a:spcBef>
                <a:spcPts val="300"/>
              </a:spcBef>
              <a:defRPr sz="1008">
                <a:latin typeface="Times New Roman"/>
                <a:ea typeface="Times New Roman"/>
                <a:cs typeface="Times New Roman"/>
                <a:sym typeface="Times New Roman"/>
              </a:defRPr>
            </a:pPr>
            <a:r>
              <a:t>“Granted his assumptions, much of Trotsky’s argument is, I think, unanswerable. Nothing can be sillier than to </a:t>
            </a:r>
            <a:r>
              <a:rPr i="1"/>
              <a:t>play</a:t>
            </a:r>
            <a:r>
              <a:t> at revolution…. [But] Trotsky’s book must confirm us in our conviction of the uselessness, the empty-headedness of Force at the present stage of human affairs…. We lack more than usual a coherent scheme of progress, a tangible ideal. All the political parties alike have their origins in past ideas and not in new ideas—and none more conspicuously so than the Marxists. It is not necessary to debate the subtleties of what justifies a man in promoting his gospel by force; for no one has a gospel. The next move is with the head, and fists must wait…”</a:t>
            </a:r>
          </a:p>
          <a:p>
            <a:pPr marL="0" indent="0" defTabSz="100062">
              <a:spcBef>
                <a:spcPts val="500"/>
              </a:spcBef>
              <a:buSzTx/>
              <a:buNone/>
              <a:defRPr b="1" sz="1260">
                <a:latin typeface="+mj-lt"/>
                <a:ea typeface="+mj-ea"/>
                <a:cs typeface="+mj-cs"/>
                <a:sym typeface="Helvetica"/>
              </a:defRPr>
            </a:pPr>
          </a:p>
          <a:p>
            <a:pPr marL="0" indent="0" defTabSz="100062">
              <a:spcBef>
                <a:spcPts val="500"/>
              </a:spcBef>
              <a:buSzTx/>
              <a:buNone/>
              <a:defRPr b="1" sz="1260">
                <a:latin typeface="+mj-lt"/>
                <a:ea typeface="+mj-ea"/>
                <a:cs typeface="+mj-cs"/>
                <a:sym typeface="Helvetica"/>
              </a:defRPr>
            </a:pPr>
            <a:r>
              <a:t>A Short View of [Communist] Russia:</a:t>
            </a:r>
          </a:p>
          <a:p>
            <a:pPr marL="68176" indent="-68176" defTabSz="100062">
              <a:spcBef>
                <a:spcPts val="300"/>
              </a:spcBef>
              <a:defRPr sz="1008">
                <a:latin typeface="Times New Roman"/>
                <a:ea typeface="Times New Roman"/>
                <a:cs typeface="Times New Roman"/>
                <a:sym typeface="Times New Roman"/>
              </a:defRPr>
            </a:pPr>
            <a:r>
              <a:t>“There are three questions to answer. Is the new religion partly true, or sympathetic to the souls of modern men? Is it on the material side so inefficient as to render it incapable to survive? Will it, in the course of time, with sufficient dilution and added impurity, catch the multitude?… I sympathise with those who seek for something good in Soviet Russia. But … for me… Red Russia holds too rnuch which is detestable…. I am not ready for a creed which does not care how much it destroys the liberty and security of daily life, which uses deliberately the weapons of persecution, destruction, and international strife… suborn[s] spies in every family and group…. Perhaps this is no worse and has more purpose than the greedy, warlike, and imperialist propensities of other governments; but it must be far better than these to shift me out of my rut. </a:t>
            </a:r>
          </a:p>
          <a:p>
            <a:pPr marL="68176" indent="-68176" defTabSz="100062">
              <a:spcBef>
                <a:spcPts val="300"/>
              </a:spcBef>
              <a:defRPr sz="1008">
                <a:latin typeface="Times New Roman"/>
                <a:ea typeface="Times New Roman"/>
                <a:cs typeface="Times New Roman"/>
                <a:sym typeface="Times New Roman"/>
              </a:defRPr>
            </a:pPr>
            <a:r>
              <a:t>“How can I accept a doctrine which sets up as its bible, above and beyond criticism, an obsolete economic textbook which I know to be not only scientifically erroneous but without interest or application for the modern world?…”</a:t>
            </a:r>
          </a:p>
        </p:txBody>
      </p:sp>
      <p:pic>
        <p:nvPicPr>
          <p:cNvPr id="113" name="Image" descr="Image"/>
          <p:cNvPicPr>
            <a:picLocks noChangeAspect="1"/>
          </p:cNvPicPr>
          <p:nvPr/>
        </p:nvPicPr>
        <p:blipFill>
          <a:blip r:embed="rId2">
            <a:extLst/>
          </a:blip>
          <a:srcRect l="16975" t="0" r="25306" b="0"/>
          <a:stretch>
            <a:fillRect/>
          </a:stretch>
        </p:blipFill>
        <p:spPr>
          <a:xfrm>
            <a:off x="6314167" y="1152834"/>
            <a:ext cx="2501740" cy="539377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Fascism"/>
          <p:cNvSpPr txBox="1"/>
          <p:nvPr>
            <p:ph type="title"/>
          </p:nvPr>
        </p:nvSpPr>
        <p:spPr>
          <a:xfrm>
            <a:off x="314537" y="0"/>
            <a:ext cx="8501531" cy="1152994"/>
          </a:xfrm>
          <a:prstGeom prst="rect">
            <a:avLst/>
          </a:prstGeom>
        </p:spPr>
        <p:txBody>
          <a:bodyPr/>
          <a:lstStyle>
            <a:lvl1pPr>
              <a:defRPr b="1">
                <a:solidFill>
                  <a:srgbClr val="000080"/>
                </a:solidFill>
                <a:latin typeface="+mj-lt"/>
                <a:ea typeface="+mj-ea"/>
                <a:cs typeface="+mj-cs"/>
                <a:sym typeface="Helvetica"/>
              </a:defRPr>
            </a:lvl1pPr>
          </a:lstStyle>
          <a:p>
            <a:pPr/>
            <a:r>
              <a:t>Key Elements of Fascism</a:t>
            </a:r>
          </a:p>
        </p:txBody>
      </p:sp>
      <p:sp>
        <p:nvSpPr>
          <p:cNvPr id="116" name="A belief in leaders: good politics sees not representatives expressing the desires of those below; but leaders who command; the goals of a country are imposed by leaders of vision from above.…"/>
          <p:cNvSpPr txBox="1"/>
          <p:nvPr>
            <p:ph type="body" sz="half" idx="1"/>
          </p:nvPr>
        </p:nvSpPr>
        <p:spPr>
          <a:xfrm>
            <a:off x="314536" y="1152991"/>
            <a:ext cx="3977465" cy="5393773"/>
          </a:xfrm>
          <a:prstGeom prst="rect">
            <a:avLst/>
          </a:prstGeom>
        </p:spPr>
        <p:txBody>
          <a:bodyPr anchor="t"/>
          <a:lstStyle/>
          <a:p>
            <a:pPr marL="184597" indent="-184597" defTabSz="195400">
              <a:spcBef>
                <a:spcPts val="500"/>
              </a:spcBef>
              <a:buSzPct val="100000"/>
              <a:buAutoNum type="arabicPeriod" startAt="1"/>
              <a:defRPr sz="1608">
                <a:latin typeface="+mj-lt"/>
                <a:ea typeface="+mj-ea"/>
                <a:cs typeface="+mj-cs"/>
                <a:sym typeface="Helvetica"/>
              </a:defRPr>
            </a:pPr>
            <a:r>
              <a:rPr i="1"/>
              <a:t>A belief in leaders</a:t>
            </a:r>
            <a:r>
              <a:t>: good politics sees not representatives expressing the desires of those below; but leaders who command; the goals of a country are imposed by leaders of vision from above. </a:t>
            </a:r>
          </a:p>
          <a:p>
            <a:pPr marL="184597" indent="-184597" defTabSz="195400">
              <a:spcBef>
                <a:spcPts val="500"/>
              </a:spcBef>
              <a:buSzPct val="100000"/>
              <a:buAutoNum type="arabicPeriod" startAt="1"/>
              <a:defRPr sz="1608">
                <a:latin typeface="+mj-lt"/>
                <a:ea typeface="+mj-ea"/>
                <a:cs typeface="+mj-cs"/>
                <a:sym typeface="Helvetica"/>
              </a:defRPr>
            </a:pPr>
            <a:r>
              <a:rPr i="1"/>
              <a:t>The cretinism of parliaments</a:t>
            </a:r>
            <a:r>
              <a:t>: Composed of time-servers, corrupt distributors of favors to special interests, or ideological champions, they are simply incompetent to handle the problems of modern life.</a:t>
            </a:r>
          </a:p>
          <a:p>
            <a:pPr marL="184597" indent="-184597" defTabSz="195400">
              <a:spcBef>
                <a:spcPts val="500"/>
              </a:spcBef>
              <a:buSzPct val="100000"/>
              <a:buAutoNum type="arabicPeriod" startAt="1"/>
              <a:defRPr sz="1608">
                <a:latin typeface="+mj-lt"/>
                <a:ea typeface="+mj-ea"/>
                <a:cs typeface="+mj-cs"/>
                <a:sym typeface="Helvetica"/>
              </a:defRPr>
            </a:pPr>
            <a:r>
              <a:rPr i="1"/>
              <a:t>A belief in the value of a strong and unified nation</a:t>
            </a:r>
            <a:r>
              <a:t>: the willing and eager sacrifice of individual goals and lives to strengthen the national purpose, with war and expansion as tests of strength and arenas for heroic sacrifice. </a:t>
            </a:r>
          </a:p>
          <a:p>
            <a:pPr marL="184597" indent="-184597" defTabSz="195400">
              <a:spcBef>
                <a:spcPts val="500"/>
              </a:spcBef>
              <a:buSzPct val="100000"/>
              <a:buAutoNum type="arabicPeriod" startAt="1"/>
              <a:defRPr i="1" sz="1608">
                <a:latin typeface="+mj-lt"/>
                <a:ea typeface="+mj-ea"/>
                <a:cs typeface="+mj-cs"/>
                <a:sym typeface="Helvetica"/>
              </a:defRPr>
            </a:pPr>
            <a:r>
              <a:t>“</a:t>
            </a:r>
            <a:r>
              <a:t>Coordination and propaganda”</a:t>
            </a:r>
            <a:r>
              <a:rPr i="0"/>
              <a:t>: advertising, ceremonies, the ruling party as an enforcer of social discipline and respect for the leader.</a:t>
            </a:r>
            <a:r>
              <a:rPr i="0">
                <a:latin typeface="Helvetica Light"/>
                <a:ea typeface="Helvetica Light"/>
                <a:cs typeface="Helvetica Light"/>
                <a:sym typeface="Helvetica Light"/>
              </a:rPr>
              <a:t> </a:t>
            </a:r>
          </a:p>
        </p:txBody>
      </p:sp>
      <p:pic>
        <p:nvPicPr>
          <p:cNvPr id="117" name="Erich_von_Manstein__ne_von_Lewinsky___.png" descr="Erich_von_Manstein__ne_von_Lewinsky___.png"/>
          <p:cNvPicPr>
            <a:picLocks noChangeAspect="1"/>
          </p:cNvPicPr>
          <p:nvPr/>
        </p:nvPicPr>
        <p:blipFill>
          <a:blip r:embed="rId2">
            <a:extLst/>
          </a:blip>
          <a:stretch>
            <a:fillRect/>
          </a:stretch>
        </p:blipFill>
        <p:spPr>
          <a:xfrm>
            <a:off x="4655815" y="1152992"/>
            <a:ext cx="4160254" cy="5251466"/>
          </a:xfrm>
          <a:prstGeom prst="rect">
            <a:avLst/>
          </a:prstGeom>
          <a:ln w="12700">
            <a:miter lim="400000"/>
          </a:ln>
        </p:spPr>
      </p:pic>
      <p:pic>
        <p:nvPicPr>
          <p:cNvPr id="118" name="Cursor_and_nuremberg_rally_-_Google_Search.png" descr="Cursor_and_nuremberg_rally_-_Google_Search.png"/>
          <p:cNvPicPr>
            <a:picLocks noChangeAspect="1"/>
          </p:cNvPicPr>
          <p:nvPr/>
        </p:nvPicPr>
        <p:blipFill>
          <a:blip r:embed="rId3">
            <a:extLst/>
          </a:blip>
          <a:stretch>
            <a:fillRect/>
          </a:stretch>
        </p:blipFill>
        <p:spPr>
          <a:xfrm>
            <a:off x="4291998" y="1152992"/>
            <a:ext cx="4490177" cy="539377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Fascism"/>
          <p:cNvSpPr txBox="1"/>
          <p:nvPr>
            <p:ph type="title"/>
          </p:nvPr>
        </p:nvSpPr>
        <p:spPr>
          <a:xfrm>
            <a:off x="314537" y="0"/>
            <a:ext cx="8501531" cy="1152994"/>
          </a:xfrm>
          <a:prstGeom prst="rect">
            <a:avLst/>
          </a:prstGeom>
        </p:spPr>
        <p:txBody>
          <a:bodyPr/>
          <a:lstStyle>
            <a:lvl1pPr defTabSz="390226">
              <a:defRPr b="1" sz="5130">
                <a:solidFill>
                  <a:srgbClr val="000080"/>
                </a:solidFill>
                <a:latin typeface="+mj-lt"/>
                <a:ea typeface="+mj-ea"/>
                <a:cs typeface="+mj-cs"/>
                <a:sym typeface="Helvetica"/>
              </a:defRPr>
            </a:lvl1pPr>
          </a:lstStyle>
          <a:p>
            <a:pPr/>
            <a:r>
              <a:t>Key Elements of Fascism II</a:t>
            </a:r>
          </a:p>
        </p:txBody>
      </p:sp>
      <p:sp>
        <p:nvSpPr>
          <p:cNvPr id="121" name="A belief in at least some traditional hierarchies: the army, the family, sometimes the church.…"/>
          <p:cNvSpPr txBox="1"/>
          <p:nvPr>
            <p:ph type="body" sz="half" idx="1"/>
          </p:nvPr>
        </p:nvSpPr>
        <p:spPr>
          <a:xfrm>
            <a:off x="314536" y="1152991"/>
            <a:ext cx="3977465" cy="5393773"/>
          </a:xfrm>
          <a:prstGeom prst="rect">
            <a:avLst/>
          </a:prstGeom>
        </p:spPr>
        <p:txBody>
          <a:bodyPr anchor="t"/>
          <a:lstStyle/>
          <a:p>
            <a:pPr marL="151108" indent="-151108" defTabSz="159951">
              <a:spcBef>
                <a:spcPts val="400"/>
              </a:spcBef>
              <a:buSzPct val="100000"/>
              <a:buAutoNum type="arabicPeriod" startAt="5"/>
              <a:defRPr sz="1416">
                <a:latin typeface="+mj-lt"/>
                <a:ea typeface="+mj-ea"/>
                <a:cs typeface="+mj-cs"/>
                <a:sym typeface="Helvetica"/>
              </a:defRPr>
            </a:pPr>
            <a:r>
              <a:rPr i="1"/>
              <a:t> A belief in at least some traditional hierarchies</a:t>
            </a:r>
            <a:r>
              <a:t>: the army, the family, sometimes the church. </a:t>
            </a:r>
          </a:p>
          <a:p>
            <a:pPr marL="151108" indent="-151108" defTabSz="159951">
              <a:spcBef>
                <a:spcPts val="400"/>
              </a:spcBef>
              <a:buSzPct val="100000"/>
              <a:buAutoNum type="arabicPeriod" startAt="5"/>
              <a:defRPr sz="1416">
                <a:latin typeface="+mj-lt"/>
                <a:ea typeface="+mj-ea"/>
                <a:cs typeface="+mj-cs"/>
                <a:sym typeface="Helvetica"/>
              </a:defRPr>
            </a:pPr>
            <a:r>
              <a:rPr i="1"/>
              <a:t>A hatred of social justice warriors</a:t>
            </a:r>
            <a:r>
              <a:t>: socialists as opponents of national self-assertion (and as potential betrayers of the people to slavery under a foreign—usually Jewish or Communist or Russian or all three elite); liberals as unwilling to take the steps necessary to fight socialists, as self-absorbed individualists who weakened the nation, and as parliamentarians who did not recognize that the nation, not the individual, held rights. </a:t>
            </a:r>
          </a:p>
          <a:p>
            <a:pPr marL="151108" indent="-151108" defTabSz="159951">
              <a:spcBef>
                <a:spcPts val="400"/>
              </a:spcBef>
              <a:buSzPct val="100000"/>
              <a:buAutoNum type="arabicPeriod" startAt="5"/>
              <a:defRPr sz="1416">
                <a:latin typeface="+mj-lt"/>
                <a:ea typeface="+mj-ea"/>
                <a:cs typeface="+mj-cs"/>
                <a:sym typeface="Helvetica"/>
              </a:defRPr>
            </a:pPr>
            <a:r>
              <a:rPr i="1"/>
              <a:t>A hatred of Jews</a:t>
            </a:r>
            <a:r>
              <a:t>: rootless cosmopolitans uninterested in the ethnic or national identity and destiny; thieves and deceivers to boot; people who made their money through financial manipulation rather than heroic feats of engineering and construction.</a:t>
            </a:r>
          </a:p>
          <a:p>
            <a:pPr marL="151108" indent="-151108" defTabSz="159951">
              <a:spcBef>
                <a:spcPts val="400"/>
              </a:spcBef>
              <a:buSzPct val="100000"/>
              <a:buAutoNum type="arabicPeriod" startAt="5"/>
              <a:defRPr sz="1416">
                <a:latin typeface="+mj-lt"/>
                <a:ea typeface="+mj-ea"/>
                <a:cs typeface="+mj-cs"/>
                <a:sym typeface="Helvetica"/>
              </a:defRPr>
            </a:pPr>
            <a:r>
              <a:rPr i="1"/>
              <a:t>Unity is achieved through demonizing enemies</a:t>
            </a:r>
            <a:r>
              <a:t>: political order not as contract, cooperation, or fellowship—but as war against “others”, our of which the only true fellowship can grow</a:t>
            </a:r>
          </a:p>
        </p:txBody>
      </p:sp>
      <p:pic>
        <p:nvPicPr>
          <p:cNvPr id="122" name="Erich_von_Manstein__ne_von_Lewinsky___.png" descr="Erich_von_Manstein__ne_von_Lewinsky___.png"/>
          <p:cNvPicPr>
            <a:picLocks noChangeAspect="1"/>
          </p:cNvPicPr>
          <p:nvPr/>
        </p:nvPicPr>
        <p:blipFill>
          <a:blip r:embed="rId2">
            <a:extLst/>
          </a:blip>
          <a:stretch>
            <a:fillRect/>
          </a:stretch>
        </p:blipFill>
        <p:spPr>
          <a:xfrm>
            <a:off x="4655815" y="1152992"/>
            <a:ext cx="4160254" cy="5251466"/>
          </a:xfrm>
          <a:prstGeom prst="rect">
            <a:avLst/>
          </a:prstGeom>
          <a:ln w="12700">
            <a:miter lim="400000"/>
          </a:ln>
        </p:spPr>
      </p:pic>
      <p:pic>
        <p:nvPicPr>
          <p:cNvPr id="123" name="Cursor_and_nuremberg_rally_-_Google_Search.png" descr="Cursor_and_nuremberg_rally_-_Google_Search.png"/>
          <p:cNvPicPr>
            <a:picLocks noChangeAspect="1"/>
          </p:cNvPicPr>
          <p:nvPr/>
        </p:nvPicPr>
        <p:blipFill>
          <a:blip r:embed="rId3">
            <a:extLst/>
          </a:blip>
          <a:stretch>
            <a:fillRect/>
          </a:stretch>
        </p:blipFill>
        <p:spPr>
          <a:xfrm>
            <a:off x="4291998" y="1152992"/>
            <a:ext cx="4490177" cy="539377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Adolf Hitler’s Rise to Power"/>
          <p:cNvSpPr txBox="1"/>
          <p:nvPr>
            <p:ph type="title" idx="4294967295"/>
          </p:nvPr>
        </p:nvSpPr>
        <p:spPr>
          <a:xfrm>
            <a:off x="457199" y="-2"/>
            <a:ext cx="8228391" cy="1156082"/>
          </a:xfrm>
          <a:prstGeom prst="rect">
            <a:avLst/>
          </a:prstGeom>
        </p:spPr>
        <p:txBody>
          <a:bodyPr lIns="50800" tIns="50800" rIns="50800" bIns="50800"/>
          <a:lstStyle/>
          <a:p>
            <a:pPr lvl="1" defTabSz="225920">
              <a:defRPr sz="4400"/>
            </a:pPr>
            <a:r>
              <a:t>Adolf Hitler: His Rise to Power</a:t>
            </a:r>
          </a:p>
        </p:txBody>
      </p:sp>
      <p:sp>
        <p:nvSpPr>
          <p:cNvPr id="126" name="Adolf Hitler rose to power as an anti-communist who had a plan:…"/>
          <p:cNvSpPr txBox="1"/>
          <p:nvPr>
            <p:ph type="body" sz="half" idx="4294967295"/>
          </p:nvPr>
        </p:nvSpPr>
        <p:spPr>
          <a:xfrm>
            <a:off x="457198" y="1156078"/>
            <a:ext cx="3809117" cy="5308606"/>
          </a:xfrm>
          <a:prstGeom prst="rect">
            <a:avLst/>
          </a:prstGeom>
        </p:spPr>
        <p:txBody>
          <a:bodyPr lIns="50800" tIns="50800" rIns="50800" bIns="50800" anchor="t"/>
          <a:lstStyle/>
          <a:p>
            <a:pPr marL="175695" indent="-175695" defTabSz="443575">
              <a:spcBef>
                <a:spcPts val="600"/>
              </a:spcBef>
              <a:defRPr sz="1848">
                <a:uFill>
                  <a:solidFill>
                    <a:srgbClr val="000000"/>
                  </a:solidFill>
                </a:uFill>
                <a:latin typeface="Times New Roman"/>
                <a:ea typeface="Times New Roman"/>
                <a:cs typeface="Times New Roman"/>
                <a:sym typeface="Times New Roman"/>
              </a:defRPr>
            </a:pPr>
            <a:r>
              <a:t>Adolf Hitler rose to power as an anti-communist who had a plan:</a:t>
            </a:r>
          </a:p>
          <a:p>
            <a:pPr lvl="1" marL="391322" indent="-175695" defTabSz="443575">
              <a:spcBef>
                <a:spcPts val="600"/>
              </a:spcBef>
              <a:defRPr sz="1848">
                <a:uFill>
                  <a:solidFill>
                    <a:srgbClr val="000000"/>
                  </a:solidFill>
                </a:uFill>
                <a:latin typeface="Times New Roman"/>
                <a:ea typeface="Times New Roman"/>
                <a:cs typeface="Times New Roman"/>
                <a:sym typeface="Times New Roman"/>
              </a:defRPr>
            </a:pPr>
            <a:r>
              <a:t>to deal with the Great Depression</a:t>
            </a:r>
          </a:p>
          <a:p>
            <a:pPr lvl="1" marL="391322" indent="-175695" defTabSz="443575">
              <a:spcBef>
                <a:spcPts val="600"/>
              </a:spcBef>
              <a:defRPr sz="1848">
                <a:uFill>
                  <a:solidFill>
                    <a:srgbClr val="000000"/>
                  </a:solidFill>
                </a:uFill>
                <a:latin typeface="Times New Roman"/>
                <a:ea typeface="Times New Roman"/>
                <a:cs typeface="Times New Roman"/>
                <a:sym typeface="Times New Roman"/>
              </a:defRPr>
            </a:pPr>
            <a:r>
              <a:t>to deal with German subservience to the World War I Allied powers</a:t>
            </a:r>
          </a:p>
          <a:p>
            <a:pPr lvl="1" marL="391322" indent="-175695" defTabSz="443575">
              <a:spcBef>
                <a:spcPts val="600"/>
              </a:spcBef>
              <a:defRPr sz="1848">
                <a:uFill>
                  <a:solidFill>
                    <a:srgbClr val="000000"/>
                  </a:solidFill>
                </a:uFill>
                <a:latin typeface="Times New Roman"/>
                <a:ea typeface="Times New Roman"/>
                <a:cs typeface="Times New Roman"/>
                <a:sym typeface="Times New Roman"/>
              </a:defRPr>
            </a:pPr>
            <a:r>
              <a:t>to deal with the “November criminals”, the Jews, and the other enemies of the German Volk</a:t>
            </a:r>
          </a:p>
          <a:p>
            <a:pPr lvl="1" marL="391322" indent="-175695" defTabSz="443575">
              <a:spcBef>
                <a:spcPts val="600"/>
              </a:spcBef>
              <a:defRPr sz="1848">
                <a:uFill>
                  <a:solidFill>
                    <a:srgbClr val="000000"/>
                  </a:solidFill>
                </a:uFill>
                <a:latin typeface="Times New Roman"/>
                <a:ea typeface="Times New Roman"/>
                <a:cs typeface="Times New Roman"/>
                <a:sym typeface="Times New Roman"/>
              </a:defRPr>
            </a:pPr>
            <a:r>
              <a:t>to turn Germans into a </a:t>
            </a:r>
            <a:r>
              <a:rPr i="1"/>
              <a:t>Herrenvolk</a:t>
            </a:r>
            <a:endParaRPr i="1"/>
          </a:p>
          <a:p>
            <a:pPr marL="175695" indent="-175695" defTabSz="443575">
              <a:spcBef>
                <a:spcPts val="600"/>
              </a:spcBef>
              <a:defRPr sz="1848">
                <a:uFill>
                  <a:solidFill>
                    <a:srgbClr val="000000"/>
                  </a:solidFill>
                </a:uFill>
                <a:latin typeface="Times New Roman"/>
                <a:ea typeface="Times New Roman"/>
                <a:cs typeface="Times New Roman"/>
                <a:sym typeface="Times New Roman"/>
              </a:defRPr>
            </a:pPr>
            <a:r>
              <a:t>The only politician who was charismatic, conservative, populist, and a man-with-a-plan</a:t>
            </a:r>
          </a:p>
          <a:p>
            <a:pPr marL="175695" indent="-175695" defTabSz="443575">
              <a:spcBef>
                <a:spcPts val="600"/>
              </a:spcBef>
              <a:defRPr sz="1848">
                <a:uFill>
                  <a:solidFill>
                    <a:srgbClr val="000000"/>
                  </a:solidFill>
                </a:uFill>
                <a:latin typeface="Times New Roman"/>
                <a:ea typeface="Times New Roman"/>
                <a:cs typeface="Times New Roman"/>
                <a:sym typeface="Times New Roman"/>
              </a:defRPr>
            </a:pPr>
            <a:r>
              <a:t>He rose to power because he was all four</a:t>
            </a:r>
          </a:p>
          <a:p>
            <a:pPr marL="175695" indent="-175695" defTabSz="443575">
              <a:spcBef>
                <a:spcPts val="600"/>
              </a:spcBef>
              <a:defRPr sz="1848">
                <a:uFill>
                  <a:solidFill>
                    <a:srgbClr val="000000"/>
                  </a:solidFill>
                </a:uFill>
                <a:latin typeface="Times New Roman"/>
                <a:ea typeface="Times New Roman"/>
                <a:cs typeface="Times New Roman"/>
                <a:sym typeface="Times New Roman"/>
              </a:defRPr>
            </a:pPr>
            <a:r>
              <a:t>No Great Depression, no Nazi state</a:t>
            </a:r>
          </a:p>
        </p:txBody>
      </p:sp>
      <p:pic>
        <p:nvPicPr>
          <p:cNvPr id="127" name="Cursor_and_nuremberg_rally_-_Google_Search.png" descr="Cursor_and_nuremberg_rally_-_Google_Search.png"/>
          <p:cNvPicPr>
            <a:picLocks noChangeAspect="1"/>
          </p:cNvPicPr>
          <p:nvPr/>
        </p:nvPicPr>
        <p:blipFill>
          <a:blip r:embed="rId2">
            <a:extLst/>
          </a:blip>
          <a:stretch>
            <a:fillRect/>
          </a:stretch>
        </p:blipFill>
        <p:spPr>
          <a:xfrm>
            <a:off x="4266312" y="1156077"/>
            <a:ext cx="4419278" cy="530860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Adolf Hitler’s Rise to Power"/>
          <p:cNvSpPr txBox="1"/>
          <p:nvPr>
            <p:ph type="title" idx="4294967295"/>
          </p:nvPr>
        </p:nvSpPr>
        <p:spPr>
          <a:xfrm>
            <a:off x="457199" y="-2"/>
            <a:ext cx="8228391" cy="1156082"/>
          </a:xfrm>
          <a:prstGeom prst="rect">
            <a:avLst/>
          </a:prstGeom>
        </p:spPr>
        <p:txBody>
          <a:bodyPr lIns="50800" tIns="50800" rIns="50800" bIns="50800"/>
          <a:lstStyle/>
          <a:p>
            <a:pPr lvl="1" defTabSz="278745">
              <a:defRPr sz="3743">
                <a:solidFill>
                  <a:srgbClr val="000080"/>
                </a:solidFill>
              </a:defRPr>
            </a:pPr>
            <a:r>
              <a:t>No Great Depression, No Nazi State</a:t>
            </a:r>
          </a:p>
        </p:txBody>
      </p:sp>
      <p:sp>
        <p:nvSpPr>
          <p:cNvPr id="130" name="Adolf Hitler rose to power as an anti-communist who had a plan:…"/>
          <p:cNvSpPr txBox="1"/>
          <p:nvPr>
            <p:ph type="body" sz="half" idx="4294967295"/>
          </p:nvPr>
        </p:nvSpPr>
        <p:spPr>
          <a:xfrm>
            <a:off x="457198" y="1156078"/>
            <a:ext cx="3809117" cy="5308606"/>
          </a:xfrm>
          <a:prstGeom prst="rect">
            <a:avLst/>
          </a:prstGeom>
        </p:spPr>
        <p:txBody>
          <a:bodyPr lIns="50800" tIns="50800" rIns="50800" bIns="50800" anchor="t"/>
          <a:lstStyle/>
          <a:p>
            <a:pPr marL="111806" indent="-111806" defTabSz="282275">
              <a:spcBef>
                <a:spcPts val="300"/>
              </a:spcBef>
              <a:defRPr sz="1176">
                <a:uFill>
                  <a:solidFill>
                    <a:srgbClr val="000000"/>
                  </a:solidFill>
                </a:uFill>
                <a:latin typeface="Times New Roman"/>
                <a:ea typeface="Times New Roman"/>
                <a:cs typeface="Times New Roman"/>
                <a:sym typeface="Times New Roman"/>
              </a:defRPr>
            </a:pPr>
            <a:r>
              <a:t>The second saddest book on my bookshelf: </a:t>
            </a:r>
            <a:r>
              <a:rPr b="1"/>
              <a:t>Hugh Quigley &amp; Robert Clark</a:t>
            </a:r>
            <a:r>
              <a:t> (1928): </a:t>
            </a:r>
            <a:r>
              <a:rPr i="1"/>
              <a:t>Republican Germany: A Political and Economic Study</a:t>
            </a:r>
            <a:r>
              <a:t>: </a:t>
            </a:r>
          </a:p>
          <a:p>
            <a:pPr lvl="1" marL="249023" indent="-111806" defTabSz="282275">
              <a:spcBef>
                <a:spcPts val="300"/>
              </a:spcBef>
              <a:defRPr sz="1176">
                <a:uFill>
                  <a:solidFill>
                    <a:srgbClr val="000000"/>
                  </a:solidFill>
                </a:uFill>
                <a:latin typeface="Times New Roman"/>
                <a:ea typeface="Times New Roman"/>
                <a:cs typeface="Times New Roman"/>
                <a:sym typeface="Times New Roman"/>
              </a:defRPr>
            </a:pPr>
            <a:r>
              <a:t>“The consolidation of the German [Weimar] Republic is in itself a theme of the most absorbing interest.... </a:t>
            </a:r>
          </a:p>
          <a:p>
            <a:pPr lvl="1" marL="249023" indent="-111806" defTabSz="282275">
              <a:spcBef>
                <a:spcPts val="300"/>
              </a:spcBef>
              <a:defRPr sz="1176">
                <a:uFill>
                  <a:solidFill>
                    <a:srgbClr val="000000"/>
                  </a:solidFill>
                </a:uFill>
                <a:latin typeface="Times New Roman"/>
                <a:ea typeface="Times New Roman"/>
                <a:cs typeface="Times New Roman"/>
                <a:sym typeface="Times New Roman"/>
              </a:defRPr>
            </a:pPr>
            <a:r>
              <a:t>“The fifth and probably last act is now being played, and promises something… heartening…. </a:t>
            </a:r>
          </a:p>
          <a:p>
            <a:pPr lvl="1" marL="249023" indent="-111806" defTabSz="282275">
              <a:spcBef>
                <a:spcPts val="300"/>
              </a:spcBef>
              <a:defRPr sz="1176">
                <a:uFill>
                  <a:solidFill>
                    <a:srgbClr val="000000"/>
                  </a:solidFill>
                </a:uFill>
                <a:latin typeface="Times New Roman"/>
                <a:ea typeface="Times New Roman"/>
                <a:cs typeface="Times New Roman"/>
                <a:sym typeface="Times New Roman"/>
              </a:defRPr>
            </a:pPr>
            <a:r>
              <a:t>“The real consummation will probably be reached—namely, the recognition of the German Republic as a permanent feature in German history and its economic and political relations, and, with it, the opening of a new era of international prosperity….</a:t>
            </a:r>
          </a:p>
          <a:p>
            <a:pPr marL="111806" indent="-111806" defTabSz="282275">
              <a:spcBef>
                <a:spcPts val="300"/>
              </a:spcBef>
              <a:defRPr sz="1176">
                <a:uFill>
                  <a:solidFill>
                    <a:srgbClr val="000000"/>
                  </a:solidFill>
                </a:uFill>
                <a:latin typeface="Times New Roman"/>
                <a:ea typeface="Times New Roman"/>
                <a:cs typeface="Times New Roman"/>
                <a:sym typeface="Times New Roman"/>
              </a:defRPr>
            </a:pPr>
            <a:r>
              <a:t>Quigley and Clark’s—long—book contains three mentions of Adolf Hitler:</a:t>
            </a:r>
          </a:p>
          <a:p>
            <a:pPr lvl="1" marL="249023" indent="-111806" defTabSz="282275">
              <a:spcBef>
                <a:spcPts val="300"/>
              </a:spcBef>
              <a:defRPr sz="1176">
                <a:uFill>
                  <a:solidFill>
                    <a:srgbClr val="000000"/>
                  </a:solidFill>
                </a:uFill>
                <a:latin typeface="Times New Roman"/>
                <a:ea typeface="Times New Roman"/>
                <a:cs typeface="Times New Roman"/>
                <a:sym typeface="Times New Roman"/>
              </a:defRPr>
            </a:pPr>
            <a:r>
              <a:t>a passing reference to the “Hitler incident”, </a:t>
            </a:r>
          </a:p>
          <a:p>
            <a:pPr lvl="1" marL="249023" indent="-111806" defTabSz="282275">
              <a:spcBef>
                <a:spcPts val="300"/>
              </a:spcBef>
              <a:defRPr sz="1176">
                <a:uFill>
                  <a:solidFill>
                    <a:srgbClr val="000000"/>
                  </a:solidFill>
                </a:uFill>
                <a:latin typeface="Times New Roman"/>
                <a:ea typeface="Times New Roman"/>
                <a:cs typeface="Times New Roman"/>
                <a:sym typeface="Times New Roman"/>
              </a:defRPr>
            </a:pPr>
            <a:r>
              <a:t>a half- page narrative of Hitler’s unsuccessful 1923 attempt to take over the Bavarian provincial government via a coup</a:t>
            </a:r>
          </a:p>
          <a:p>
            <a:pPr lvl="1" marL="249023" indent="-111806" defTabSz="282275">
              <a:spcBef>
                <a:spcPts val="300"/>
              </a:spcBef>
              <a:defRPr sz="1176">
                <a:uFill>
                  <a:solidFill>
                    <a:srgbClr val="000000"/>
                  </a:solidFill>
                </a:uFill>
                <a:latin typeface="Times New Roman"/>
                <a:ea typeface="Times New Roman"/>
                <a:cs typeface="Times New Roman"/>
                <a:sym typeface="Times New Roman"/>
              </a:defRPr>
            </a:pPr>
            <a:r>
              <a:t>“Bavaria… was an armed camp… organizations for military training and (what was more deadly) secret societies in morality and mentality far more akin to the worst traditions of medievalism than to those of the twentieth century…. The movement dominated by the military element… was illumined by the names of Ludendorff and Hitler…”</a:t>
            </a:r>
          </a:p>
          <a:p>
            <a:pPr marL="111806" indent="-111806" defTabSz="282275">
              <a:spcBef>
                <a:spcPts val="300"/>
              </a:spcBef>
              <a:defRPr sz="1176">
                <a:uFill>
                  <a:solidFill>
                    <a:srgbClr val="000000"/>
                  </a:solidFill>
                </a:uFill>
                <a:latin typeface="Times New Roman"/>
                <a:ea typeface="Times New Roman"/>
                <a:cs typeface="Times New Roman"/>
                <a:sym typeface="Times New Roman"/>
              </a:defRPr>
            </a:pPr>
            <a:r>
              <a:t>Writing in 1928, five years before Hitler was to take power and destroy the German Republic, Adolf Hitler is simply not a big deal to two people writing a political and economic survey of Germany…</a:t>
            </a:r>
          </a:p>
        </p:txBody>
      </p:sp>
      <p:pic>
        <p:nvPicPr>
          <p:cNvPr id="131" name="Cursor_and_nuremberg_rally_-_Google_Search.png" descr="Cursor_and_nuremberg_rally_-_Google_Search.png"/>
          <p:cNvPicPr>
            <a:picLocks noChangeAspect="1"/>
          </p:cNvPicPr>
          <p:nvPr/>
        </p:nvPicPr>
        <p:blipFill>
          <a:blip r:embed="rId2">
            <a:extLst/>
          </a:blip>
          <a:stretch>
            <a:fillRect/>
          </a:stretch>
        </p:blipFill>
        <p:spPr>
          <a:xfrm>
            <a:off x="4266312" y="1156077"/>
            <a:ext cx="4419278" cy="530860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Adolf Hitler’s Rise to Power"/>
          <p:cNvSpPr txBox="1"/>
          <p:nvPr>
            <p:ph type="title" idx="4294967295"/>
          </p:nvPr>
        </p:nvSpPr>
        <p:spPr>
          <a:xfrm>
            <a:off x="457199" y="-2"/>
            <a:ext cx="8228391" cy="1156082"/>
          </a:xfrm>
          <a:prstGeom prst="rect">
            <a:avLst/>
          </a:prstGeom>
        </p:spPr>
        <p:txBody>
          <a:bodyPr lIns="50800" tIns="50800" rIns="50800" bIns="50800"/>
          <a:lstStyle/>
          <a:p>
            <a:pPr lvl="1" defTabSz="353792">
              <a:defRPr sz="4752">
                <a:solidFill>
                  <a:srgbClr val="000080"/>
                </a:solidFill>
              </a:defRPr>
            </a:pPr>
            <a:r>
              <a:t>Adolf Hitler’s Malthusianism</a:t>
            </a:r>
          </a:p>
        </p:txBody>
      </p:sp>
      <p:sp>
        <p:nvSpPr>
          <p:cNvPr id="134" name="Adolf Hitler rose to power as an anti-communist who had a plan:…"/>
          <p:cNvSpPr txBox="1"/>
          <p:nvPr>
            <p:ph type="body" sz="half" idx="4294967295"/>
          </p:nvPr>
        </p:nvSpPr>
        <p:spPr>
          <a:xfrm>
            <a:off x="457198" y="1156078"/>
            <a:ext cx="3809117" cy="5308606"/>
          </a:xfrm>
          <a:prstGeom prst="rect">
            <a:avLst/>
          </a:prstGeom>
        </p:spPr>
        <p:txBody>
          <a:bodyPr lIns="50800" tIns="50800" rIns="50800" bIns="50800" anchor="t"/>
          <a:lstStyle/>
          <a:p>
            <a:pPr marL="184822" indent="-184822" defTabSz="466618">
              <a:spcBef>
                <a:spcPts val="600"/>
              </a:spcBef>
              <a:defRPr sz="1944">
                <a:uFill>
                  <a:solidFill>
                    <a:srgbClr val="000000"/>
                  </a:solidFill>
                </a:uFill>
                <a:latin typeface="Times New Roman"/>
                <a:ea typeface="Times New Roman"/>
                <a:cs typeface="Times New Roman"/>
                <a:sym typeface="Times New Roman"/>
              </a:defRPr>
            </a:pPr>
            <a:r>
              <a:t>How to turn Germans into a </a:t>
            </a:r>
            <a:r>
              <a:rPr i="1"/>
              <a:t>Herrenvolk</a:t>
            </a:r>
            <a:r>
              <a:t>?</a:t>
            </a:r>
          </a:p>
          <a:p>
            <a:pPr marL="184822" indent="-184822" defTabSz="466618">
              <a:spcBef>
                <a:spcPts val="600"/>
              </a:spcBef>
              <a:defRPr sz="1944">
                <a:uFill>
                  <a:solidFill>
                    <a:srgbClr val="000000"/>
                  </a:solidFill>
                </a:uFill>
                <a:latin typeface="Times New Roman"/>
                <a:ea typeface="Times New Roman"/>
                <a:cs typeface="Times New Roman"/>
                <a:sym typeface="Times New Roman"/>
              </a:defRPr>
            </a:pPr>
            <a:r>
              <a:t>Adolf Hitler really hated Jews</a:t>
            </a:r>
          </a:p>
          <a:p>
            <a:pPr marL="184822" indent="-184822" defTabSz="466618">
              <a:spcBef>
                <a:spcPts val="600"/>
              </a:spcBef>
              <a:defRPr sz="1944">
                <a:uFill>
                  <a:solidFill>
                    <a:srgbClr val="000000"/>
                  </a:solidFill>
                </a:uFill>
                <a:latin typeface="Times New Roman"/>
                <a:ea typeface="Times New Roman"/>
                <a:cs typeface="Times New Roman"/>
                <a:sym typeface="Times New Roman"/>
              </a:defRPr>
            </a:pPr>
            <a:r>
              <a:t>Adolf Hitler had read too many cowboy novels by Karl May</a:t>
            </a:r>
          </a:p>
          <a:p>
            <a:pPr marL="184822" indent="-184822" defTabSz="466618">
              <a:spcBef>
                <a:spcPts val="600"/>
              </a:spcBef>
              <a:defRPr sz="1944">
                <a:uFill>
                  <a:solidFill>
                    <a:srgbClr val="000000"/>
                  </a:solidFill>
                </a:uFill>
                <a:latin typeface="Times New Roman"/>
                <a:ea typeface="Times New Roman"/>
                <a:cs typeface="Times New Roman"/>
                <a:sym typeface="Times New Roman"/>
              </a:defRPr>
            </a:pPr>
            <a:r>
              <a:t>Adolf Hitler took Malthus </a:t>
            </a:r>
            <a:r>
              <a:rPr i="1"/>
              <a:t>very</a:t>
            </a:r>
            <a:r>
              <a:t> seriously:</a:t>
            </a:r>
          </a:p>
          <a:p>
            <a:pPr lvl="1" marL="411650" indent="-184822" defTabSz="466618">
              <a:spcBef>
                <a:spcPts val="600"/>
              </a:spcBef>
              <a:defRPr sz="1944">
                <a:uFill>
                  <a:solidFill>
                    <a:srgbClr val="000000"/>
                  </a:solidFill>
                </a:uFill>
                <a:latin typeface="Times New Roman"/>
                <a:ea typeface="Times New Roman"/>
                <a:cs typeface="Times New Roman"/>
                <a:sym typeface="Times New Roman"/>
              </a:defRPr>
            </a:pPr>
            <a:r>
              <a:t>“Germany has an annual increase in population of nearly nine hundred thousand souls. The difficulty of feeding this army of new citizens must grow greater from year to year and ultimately end in catastrophe.... There were four ways of avoiding so terrible a development…”</a:t>
            </a:r>
          </a:p>
        </p:txBody>
      </p:sp>
      <p:pic>
        <p:nvPicPr>
          <p:cNvPr id="135" name="Image" descr="Image"/>
          <p:cNvPicPr>
            <a:picLocks noChangeAspect="1"/>
          </p:cNvPicPr>
          <p:nvPr/>
        </p:nvPicPr>
        <p:blipFill>
          <a:blip r:embed="rId2">
            <a:extLst/>
          </a:blip>
          <a:stretch>
            <a:fillRect/>
          </a:stretch>
        </p:blipFill>
        <p:spPr>
          <a:xfrm>
            <a:off x="4725971" y="1156079"/>
            <a:ext cx="3959619" cy="530860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Four Ways Out…"/>
          <p:cNvSpPr txBox="1"/>
          <p:nvPr>
            <p:ph type="title" idx="4294967295"/>
          </p:nvPr>
        </p:nvSpPr>
        <p:spPr>
          <a:xfrm>
            <a:off x="457199" y="-2"/>
            <a:ext cx="8228391" cy="1156082"/>
          </a:xfrm>
          <a:prstGeom prst="rect">
            <a:avLst/>
          </a:prstGeom>
        </p:spPr>
        <p:txBody>
          <a:bodyPr lIns="50800" tIns="50800" rIns="50800" bIns="50800"/>
          <a:lstStyle>
            <a:lvl1pPr defTabSz="410764">
              <a:defRPr>
                <a:solidFill>
                  <a:srgbClr val="000080"/>
                </a:solidFill>
              </a:defRPr>
            </a:lvl1pPr>
          </a:lstStyle>
          <a:p>
            <a:pPr/>
            <a:r>
              <a:t>Four Ways Out…</a:t>
            </a:r>
          </a:p>
        </p:txBody>
      </p:sp>
      <p:sp>
        <p:nvSpPr>
          <p:cNvPr id="138" name="Birth control? That’s worse……"/>
          <p:cNvSpPr txBox="1"/>
          <p:nvPr>
            <p:ph type="body" sz="half" idx="4294967295"/>
          </p:nvPr>
        </p:nvSpPr>
        <p:spPr>
          <a:xfrm>
            <a:off x="457198" y="1156078"/>
            <a:ext cx="3948493" cy="5308606"/>
          </a:xfrm>
          <a:prstGeom prst="rect">
            <a:avLst/>
          </a:prstGeom>
        </p:spPr>
        <p:txBody>
          <a:bodyPr lIns="50800" tIns="50800" rIns="50800" bIns="50800" anchor="t"/>
          <a:lstStyle/>
          <a:p>
            <a:pPr marL="311479" indent="-311479" defTabSz="786383">
              <a:spcBef>
                <a:spcPts val="700"/>
              </a:spcBef>
              <a:defRPr sz="2000">
                <a:uFill>
                  <a:solidFill>
                    <a:srgbClr val="000000"/>
                  </a:solidFill>
                </a:uFill>
                <a:latin typeface="Times New Roman"/>
                <a:ea typeface="Times New Roman"/>
                <a:cs typeface="Times New Roman"/>
                <a:sym typeface="Times New Roman"/>
              </a:defRPr>
            </a:pPr>
            <a:r>
              <a:t>Birth control? That’s worse…</a:t>
            </a:r>
          </a:p>
          <a:p>
            <a:pPr marL="311479" indent="-311479" defTabSz="786383">
              <a:spcBef>
                <a:spcPts val="700"/>
              </a:spcBef>
              <a:defRPr sz="2000">
                <a:uFill>
                  <a:solidFill>
                    <a:srgbClr val="000000"/>
                  </a:solidFill>
                </a:uFill>
                <a:latin typeface="Times New Roman"/>
                <a:ea typeface="Times New Roman"/>
                <a:cs typeface="Times New Roman"/>
                <a:sym typeface="Times New Roman"/>
              </a:defRPr>
            </a:pPr>
            <a:r>
              <a:t>Agricultural productivity? Limited effect…</a:t>
            </a:r>
          </a:p>
          <a:p>
            <a:pPr marL="311479" indent="-311479" defTabSz="786383">
              <a:spcBef>
                <a:spcPts val="700"/>
              </a:spcBef>
              <a:defRPr sz="2000">
                <a:uFill>
                  <a:solidFill>
                    <a:srgbClr val="000000"/>
                  </a:solidFill>
                </a:uFill>
                <a:latin typeface="Times New Roman"/>
                <a:ea typeface="Times New Roman"/>
                <a:cs typeface="Times New Roman"/>
                <a:sym typeface="Times New Roman"/>
              </a:defRPr>
            </a:pPr>
            <a:r>
              <a:t>Export manufactures? “Unhealthy”—and incredibly risky given the British fleet…</a:t>
            </a:r>
          </a:p>
          <a:p>
            <a:pPr marL="311479" indent="-311479" defTabSz="786383">
              <a:spcBef>
                <a:spcPts val="700"/>
              </a:spcBef>
              <a:defRPr sz="2000">
                <a:uFill>
                  <a:solidFill>
                    <a:srgbClr val="000000"/>
                  </a:solidFill>
                </a:uFill>
                <a:latin typeface="Times New Roman"/>
                <a:ea typeface="Times New Roman"/>
                <a:cs typeface="Times New Roman"/>
                <a:sym typeface="Times New Roman"/>
              </a:defRPr>
            </a:pPr>
            <a:r>
              <a:t>“Living space”: Conquest and demographic replacement</a:t>
            </a:r>
          </a:p>
          <a:p>
            <a:pPr lvl="1" marL="693748" indent="-311479" defTabSz="786383">
              <a:spcBef>
                <a:spcPts val="700"/>
              </a:spcBef>
              <a:defRPr sz="2000">
                <a:uFill>
                  <a:solidFill>
                    <a:srgbClr val="000000"/>
                  </a:solidFill>
                </a:uFill>
                <a:latin typeface="Times New Roman"/>
                <a:ea typeface="Times New Roman"/>
                <a:cs typeface="Times New Roman"/>
                <a:sym typeface="Times New Roman"/>
              </a:defRPr>
            </a:pPr>
            <a:r>
              <a:t>Germany in a long-run fight for world domination with:</a:t>
            </a:r>
          </a:p>
          <a:p>
            <a:pPr lvl="2" marL="1076019" indent="-311479" defTabSz="786383">
              <a:spcBef>
                <a:spcPts val="700"/>
              </a:spcBef>
              <a:defRPr sz="2000">
                <a:uFill>
                  <a:solidFill>
                    <a:srgbClr val="000000"/>
                  </a:solidFill>
                </a:uFill>
                <a:latin typeface="Times New Roman"/>
                <a:ea typeface="Times New Roman"/>
                <a:cs typeface="Times New Roman"/>
                <a:sym typeface="Times New Roman"/>
              </a:defRPr>
            </a:pPr>
            <a:r>
              <a:t>Britain</a:t>
            </a:r>
          </a:p>
          <a:p>
            <a:pPr lvl="2" marL="1076019" indent="-311479" defTabSz="786383">
              <a:spcBef>
                <a:spcPts val="700"/>
              </a:spcBef>
              <a:defRPr sz="2000">
                <a:uFill>
                  <a:solidFill>
                    <a:srgbClr val="000000"/>
                  </a:solidFill>
                </a:uFill>
                <a:latin typeface="Times New Roman"/>
                <a:ea typeface="Times New Roman"/>
                <a:cs typeface="Times New Roman"/>
                <a:sym typeface="Times New Roman"/>
              </a:defRPr>
            </a:pPr>
            <a:r>
              <a:t>Russia</a:t>
            </a:r>
          </a:p>
          <a:p>
            <a:pPr lvl="2" marL="1076019" indent="-311479" defTabSz="786383">
              <a:spcBef>
                <a:spcPts val="700"/>
              </a:spcBef>
              <a:defRPr sz="2000">
                <a:uFill>
                  <a:solidFill>
                    <a:srgbClr val="000000"/>
                  </a:solidFill>
                </a:uFill>
                <a:latin typeface="Times New Roman"/>
                <a:ea typeface="Times New Roman"/>
                <a:cs typeface="Times New Roman"/>
                <a:sym typeface="Times New Roman"/>
              </a:defRPr>
            </a:pPr>
            <a:r>
              <a:t>America</a:t>
            </a:r>
          </a:p>
          <a:p>
            <a:pPr lvl="2" marL="1076019" indent="-311479" defTabSz="786383">
              <a:spcBef>
                <a:spcPts val="700"/>
              </a:spcBef>
              <a:defRPr sz="2000">
                <a:uFill>
                  <a:solidFill>
                    <a:srgbClr val="000000"/>
                  </a:solidFill>
                </a:uFill>
                <a:latin typeface="Times New Roman"/>
                <a:ea typeface="Times New Roman"/>
                <a:cs typeface="Times New Roman"/>
                <a:sym typeface="Times New Roman"/>
              </a:defRPr>
            </a:pPr>
            <a:r>
              <a:t>China? India?</a:t>
            </a:r>
          </a:p>
        </p:txBody>
      </p:sp>
      <p:pic>
        <p:nvPicPr>
          <p:cNvPr id="139" name="Image" descr="Image"/>
          <p:cNvPicPr>
            <a:picLocks noChangeAspect="1"/>
          </p:cNvPicPr>
          <p:nvPr/>
        </p:nvPicPr>
        <p:blipFill>
          <a:blip r:embed="rId2">
            <a:extLst/>
          </a:blip>
          <a:stretch>
            <a:fillRect/>
          </a:stretch>
        </p:blipFill>
        <p:spPr>
          <a:xfrm>
            <a:off x="4405689" y="1156079"/>
            <a:ext cx="4279901" cy="47752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Drang nach Osten!"/>
          <p:cNvSpPr txBox="1"/>
          <p:nvPr>
            <p:ph type="title"/>
          </p:nvPr>
        </p:nvSpPr>
        <p:spPr>
          <a:xfrm>
            <a:off x="314537" y="0"/>
            <a:ext cx="8501531" cy="1152994"/>
          </a:xfrm>
          <a:prstGeom prst="rect">
            <a:avLst/>
          </a:prstGeom>
        </p:spPr>
        <p:txBody>
          <a:bodyPr/>
          <a:lstStyle>
            <a:lvl1pPr>
              <a:defRPr b="1">
                <a:solidFill>
                  <a:srgbClr val="000080"/>
                </a:solidFill>
                <a:latin typeface="+mj-lt"/>
                <a:ea typeface="+mj-ea"/>
                <a:cs typeface="+mj-cs"/>
                <a:sym typeface="Helvetica"/>
              </a:defRPr>
            </a:lvl1pPr>
          </a:lstStyle>
          <a:p>
            <a:pPr/>
            <a:r>
              <a:t>Drang nach Osten! </a:t>
            </a:r>
          </a:p>
        </p:txBody>
      </p:sp>
      <p:sp>
        <p:nvSpPr>
          <p:cNvPr id="142" name="Adolf Hitler:…"/>
          <p:cNvSpPr txBox="1"/>
          <p:nvPr>
            <p:ph type="body" sz="half" idx="1"/>
          </p:nvPr>
        </p:nvSpPr>
        <p:spPr>
          <a:xfrm>
            <a:off x="314536" y="1152991"/>
            <a:ext cx="4263868" cy="5359961"/>
          </a:xfrm>
          <a:prstGeom prst="rect">
            <a:avLst/>
          </a:prstGeom>
        </p:spPr>
        <p:txBody>
          <a:bodyPr anchor="t"/>
          <a:lstStyle/>
          <a:p>
            <a:pPr marL="211878" indent="-211878" defTabSz="320396">
              <a:spcBef>
                <a:spcPts val="600"/>
              </a:spcBef>
              <a:defRPr sz="1700">
                <a:latin typeface="Times New Roman"/>
                <a:ea typeface="Times New Roman"/>
                <a:cs typeface="Times New Roman"/>
                <a:sym typeface="Times New Roman"/>
              </a:defRPr>
            </a:pPr>
            <a:r>
              <a:t>Adolf Hitler:</a:t>
            </a:r>
          </a:p>
          <a:p>
            <a:pPr lvl="1" marL="558587" indent="-211878" defTabSz="320396">
              <a:spcBef>
                <a:spcPts val="600"/>
              </a:spcBef>
              <a:defRPr sz="1700">
                <a:latin typeface="Times New Roman"/>
                <a:ea typeface="Times New Roman"/>
                <a:cs typeface="Times New Roman"/>
                <a:sym typeface="Times New Roman"/>
              </a:defRPr>
            </a:pPr>
            <a:r>
              <a:t>“We must... coolly and objectively adopt the standpoint that it can certainly not be the intention of Heaven to give one people fifty times as much land and soil in this world as another.... We must not let political boundaries obscure for us the boundaries of eternal justice…. </a:t>
            </a:r>
          </a:p>
          <a:p>
            <a:pPr lvl="1" marL="558587" indent="-211878" defTabSz="320396">
              <a:spcBef>
                <a:spcPts val="600"/>
              </a:spcBef>
              <a:defRPr sz="1700">
                <a:latin typeface="Times New Roman"/>
                <a:ea typeface="Times New Roman"/>
                <a:cs typeface="Times New Roman"/>
                <a:sym typeface="Times New Roman"/>
              </a:defRPr>
            </a:pPr>
            <a:r>
              <a:t>“The law of self-preservation goes into effect; and what is refused to amicable methods it is up to the fist to take… If land was desired in Europe, it could be obtained by and large only at the expense of Russia….</a:t>
            </a:r>
          </a:p>
          <a:p>
            <a:pPr lvl="1" marL="558587" indent="-211878" defTabSz="320396">
              <a:spcBef>
                <a:spcPts val="600"/>
              </a:spcBef>
              <a:defRPr sz="1700">
                <a:latin typeface="Times New Roman"/>
                <a:ea typeface="Times New Roman"/>
                <a:cs typeface="Times New Roman"/>
                <a:sym typeface="Times New Roman"/>
              </a:defRPr>
            </a:pPr>
            <a:r>
              <a:t>“The new Reich must again set itself on the march along the road of the Teutonic knights of old, to obtain by the German sword sod for the German plow and daily bread for the nation…”</a:t>
            </a:r>
          </a:p>
        </p:txBody>
      </p:sp>
      <p:pic>
        <p:nvPicPr>
          <p:cNvPr id="143" name="Cursor.png" descr="Cursor.png"/>
          <p:cNvPicPr>
            <a:picLocks noChangeAspect="1"/>
          </p:cNvPicPr>
          <p:nvPr/>
        </p:nvPicPr>
        <p:blipFill>
          <a:blip r:embed="rId2">
            <a:extLst/>
          </a:blip>
          <a:stretch>
            <a:fillRect/>
          </a:stretch>
        </p:blipFill>
        <p:spPr>
          <a:xfrm>
            <a:off x="4578401" y="1071562"/>
            <a:ext cx="4237668" cy="544139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Drang nach Osten! II"/>
          <p:cNvSpPr txBox="1"/>
          <p:nvPr>
            <p:ph type="title"/>
          </p:nvPr>
        </p:nvSpPr>
        <p:spPr>
          <a:xfrm>
            <a:off x="314537" y="0"/>
            <a:ext cx="8501531" cy="1152994"/>
          </a:xfrm>
          <a:prstGeom prst="rect">
            <a:avLst/>
          </a:prstGeom>
        </p:spPr>
        <p:txBody>
          <a:bodyPr/>
          <a:lstStyle>
            <a:lvl1pPr>
              <a:defRPr b="1">
                <a:solidFill>
                  <a:srgbClr val="000080"/>
                </a:solidFill>
                <a:latin typeface="+mj-lt"/>
                <a:ea typeface="+mj-ea"/>
                <a:cs typeface="+mj-cs"/>
                <a:sym typeface="Helvetica"/>
              </a:defRPr>
            </a:lvl1pPr>
          </a:lstStyle>
          <a:p>
            <a:pPr/>
            <a:r>
              <a:t>Drang nach Osten! II</a:t>
            </a:r>
          </a:p>
        </p:txBody>
      </p:sp>
      <p:sp>
        <p:nvSpPr>
          <p:cNvPr id="146" name="Max Weber, a German liberal:…"/>
          <p:cNvSpPr txBox="1"/>
          <p:nvPr>
            <p:ph type="body" sz="half" idx="1"/>
          </p:nvPr>
        </p:nvSpPr>
        <p:spPr>
          <a:xfrm>
            <a:off x="314537" y="1152992"/>
            <a:ext cx="4341281" cy="5251467"/>
          </a:xfrm>
          <a:prstGeom prst="rect">
            <a:avLst/>
          </a:prstGeom>
        </p:spPr>
        <p:txBody>
          <a:bodyPr anchor="t"/>
          <a:lstStyle/>
          <a:p>
            <a:pPr marL="157550" indent="-157550" defTabSz="238244">
              <a:spcBef>
                <a:spcPts val="400"/>
              </a:spcBef>
              <a:defRPr sz="1200">
                <a:latin typeface="Times New Roman"/>
                <a:ea typeface="Times New Roman"/>
                <a:cs typeface="Times New Roman"/>
                <a:sym typeface="Times New Roman"/>
              </a:defRPr>
            </a:pPr>
            <a:r>
              <a:t>Max Weber, a German liberal:</a:t>
            </a:r>
          </a:p>
          <a:p>
            <a:pPr lvl="1" marL="415360" indent="-157550" defTabSz="238244">
              <a:spcBef>
                <a:spcPts val="400"/>
              </a:spcBef>
              <a:defRPr sz="1200">
                <a:latin typeface="Times New Roman"/>
                <a:ea typeface="Times New Roman"/>
                <a:cs typeface="Times New Roman"/>
                <a:sym typeface="Times New Roman"/>
              </a:defRPr>
            </a:pPr>
            <a:r>
              <a:t>“The German character of the East [is] something that should be protected…. Our state is a national state, and... we have a right to make this demand…. The economic struggle between the nationalities follows its course even under the semblance of 'peace'. The German peasants and day-labourers of the East are… getting the worst of it in the silent and dreary struggle of everyday economic existence… abandoning their homeland to a race which stands on a lower level…. </a:t>
            </a:r>
          </a:p>
          <a:p>
            <a:pPr lvl="1" marL="415360" indent="-157550" defTabSz="238244">
              <a:spcBef>
                <a:spcPts val="400"/>
              </a:spcBef>
              <a:defRPr sz="1200">
                <a:latin typeface="Times New Roman"/>
                <a:ea typeface="Times New Roman"/>
                <a:cs typeface="Times New Roman"/>
                <a:sym typeface="Times New Roman"/>
              </a:defRPr>
            </a:pPr>
            <a:r>
              <a:t>“Here can be no truce even in the economic struggle for existence…. Certainly the vulgar conception of political economy is that it consists in working out recipes for making the world happy…. However [reality] prevents us from imagining that… elbow-room in this earthly existence can be won in any way than through the hard struggle.... The question... is not 'how will human beings feel in the future' but 'how will they be'.... </a:t>
            </a:r>
          </a:p>
          <a:p>
            <a:pPr lvl="1" marL="415360" indent="-157550" defTabSz="238244">
              <a:spcBef>
                <a:spcPts val="400"/>
              </a:spcBef>
              <a:defRPr sz="1200">
                <a:latin typeface="Times New Roman"/>
                <a:ea typeface="Times New Roman"/>
                <a:cs typeface="Times New Roman"/>
                <a:sym typeface="Times New Roman"/>
              </a:defRPr>
            </a:pPr>
            <a:r>
              <a:t>“We do not want to train up feelings of well-being in people, but rather those characteristics we think constitute the greatness and nobility of our human nature…. </a:t>
            </a:r>
          </a:p>
          <a:p>
            <a:pPr lvl="1" marL="415360" indent="-157550" defTabSz="238244">
              <a:spcBef>
                <a:spcPts val="400"/>
              </a:spcBef>
              <a:defRPr sz="1200">
                <a:latin typeface="Times New Roman"/>
                <a:ea typeface="Times New Roman"/>
                <a:cs typeface="Times New Roman"/>
                <a:sym typeface="Times New Roman"/>
              </a:defRPr>
            </a:pPr>
            <a:r>
              <a:t>“Our successors will not hold us responsible before history for the kind of economic organization we hand over to them, but rather for the amount of elbow-room we conquer for them in the world…”</a:t>
            </a:r>
          </a:p>
          <a:p>
            <a:pPr marL="157550" indent="-157550" defTabSz="238244">
              <a:spcBef>
                <a:spcPts val="400"/>
              </a:spcBef>
              <a:defRPr sz="1200">
                <a:latin typeface="Times New Roman"/>
                <a:ea typeface="Times New Roman"/>
                <a:cs typeface="Times New Roman"/>
                <a:sym typeface="Times New Roman"/>
              </a:defRPr>
            </a:pPr>
            <a:r>
              <a:t>Erich von Manstein, nee von Lewinsky…</a:t>
            </a:r>
          </a:p>
        </p:txBody>
      </p:sp>
      <p:pic>
        <p:nvPicPr>
          <p:cNvPr id="147" name="Erich_von_Manstein__ne_von_Lewinsky___.png" descr="Erich_von_Manstein__ne_von_Lewinsky___.png"/>
          <p:cNvPicPr>
            <a:picLocks noChangeAspect="1"/>
          </p:cNvPicPr>
          <p:nvPr/>
        </p:nvPicPr>
        <p:blipFill>
          <a:blip r:embed="rId2">
            <a:extLst/>
          </a:blip>
          <a:stretch>
            <a:fillRect/>
          </a:stretch>
        </p:blipFill>
        <p:spPr>
          <a:xfrm>
            <a:off x="4655815" y="1152992"/>
            <a:ext cx="4160254" cy="525146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Preview: Next Time"/>
          <p:cNvSpPr txBox="1"/>
          <p:nvPr>
            <p:ph type="title" idx="4294967295"/>
          </p:nvPr>
        </p:nvSpPr>
        <p:spPr>
          <a:xfrm>
            <a:off x="277663" y="-71791"/>
            <a:ext cx="8572501" cy="1408342"/>
          </a:xfrm>
          <a:prstGeom prst="rect">
            <a:avLst/>
          </a:prstGeom>
        </p:spPr>
        <p:txBody>
          <a:bodyPr lIns="45718" tIns="45718" rIns="45718" bIns="45718"/>
          <a:lstStyle>
            <a:lvl1pPr defTabSz="329184">
              <a:defRPr sz="8000">
                <a:uFill>
                  <a:solidFill>
                    <a:srgbClr val="000000"/>
                  </a:solidFill>
                </a:uFill>
              </a:defRPr>
            </a:lvl1pPr>
          </a:lstStyle>
          <a:p>
            <a:pPr/>
            <a:r>
              <a:t>Review</a:t>
            </a:r>
          </a:p>
        </p:txBody>
      </p:sp>
      <p:sp>
        <p:nvSpPr>
          <p:cNvPr id="150"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1200"/>
              </a:spcBef>
              <a:buSzTx/>
              <a:buNone/>
              <a:defRPr b="1" sz="3000">
                <a:uFill>
                  <a:solidFill>
                    <a:srgbClr val="000000"/>
                  </a:solidFill>
                </a:uFill>
                <a:latin typeface="+mj-lt"/>
                <a:ea typeface="+mj-ea"/>
                <a:cs typeface="+mj-cs"/>
                <a:sym typeface="Helvetica"/>
              </a:defRPr>
            </a:pPr>
            <a:r>
              <a:t>Let’s remind ourselves of the salient landmarks from five of our classes so far:</a:t>
            </a:r>
          </a:p>
          <a:p>
            <a:pPr marL="240631" indent="-240631" defTabSz="429768">
              <a:spcBef>
                <a:spcPts val="800"/>
              </a:spcBef>
              <a:buSzPct val="100000"/>
              <a:defRPr>
                <a:uFill>
                  <a:solidFill>
                    <a:srgbClr val="000000"/>
                  </a:solidFill>
                </a:uFill>
                <a:latin typeface="Times New Roman"/>
                <a:ea typeface="Times New Roman"/>
                <a:cs typeface="Times New Roman"/>
                <a:sym typeface="Times New Roman"/>
              </a:defRPr>
            </a:pPr>
            <a:r>
              <a:t>The “broad sweep” of long 20</a:t>
            </a:r>
            <a:r>
              <a:rPr baseline="31999"/>
              <a:t>th</a:t>
            </a:r>
            <a:r>
              <a:t> century economic history</a:t>
            </a:r>
          </a:p>
          <a:p>
            <a:pPr marL="240631" indent="-240631" defTabSz="429768">
              <a:spcBef>
                <a:spcPts val="800"/>
              </a:spcBef>
              <a:buSzPct val="100000"/>
              <a:defRPr>
                <a:uFill>
                  <a:solidFill>
                    <a:srgbClr val="000000"/>
                  </a:solidFill>
                </a:uFill>
                <a:latin typeface="Times New Roman"/>
                <a:ea typeface="Times New Roman"/>
                <a:cs typeface="Times New Roman"/>
                <a:sym typeface="Times New Roman"/>
              </a:defRPr>
            </a:pPr>
            <a:r>
              <a:t>1870 as </a:t>
            </a:r>
            <a:r>
              <a:rPr i="1"/>
              <a:t>the</a:t>
            </a:r>
            <a:r>
              <a:t> inflection point (plus American ascendancy)</a:t>
            </a:r>
          </a:p>
          <a:p>
            <a:pPr marL="240631" indent="-240631" defTabSz="429768">
              <a:spcBef>
                <a:spcPts val="800"/>
              </a:spcBef>
              <a:buSzPct val="100000"/>
              <a:defRPr>
                <a:uFill>
                  <a:solidFill>
                    <a:srgbClr val="000000"/>
                  </a:solidFill>
                </a:uFill>
                <a:latin typeface="Times New Roman"/>
                <a:ea typeface="Times New Roman"/>
                <a:cs typeface="Times New Roman"/>
                <a:sym typeface="Times New Roman"/>
              </a:defRPr>
            </a:pPr>
            <a:r>
              <a:t>Economic mismanagement and insecurity—the political economy of the long 20</a:t>
            </a:r>
            <a:r>
              <a:rPr baseline="31999"/>
              <a:t>th</a:t>
            </a:r>
            <a:r>
              <a:t> century</a:t>
            </a:r>
          </a:p>
          <a:p>
            <a:pPr marL="240631" indent="-240631" defTabSz="429768">
              <a:spcBef>
                <a:spcPts val="800"/>
              </a:spcBef>
              <a:buSzPct val="100000"/>
              <a:defRPr>
                <a:uFill>
                  <a:solidFill>
                    <a:srgbClr val="000000"/>
                  </a:solidFill>
                </a:uFill>
                <a:latin typeface="Times New Roman"/>
                <a:ea typeface="Times New Roman"/>
                <a:cs typeface="Times New Roman"/>
                <a:sym typeface="Times New Roman"/>
              </a:defRPr>
            </a:pPr>
            <a:r>
              <a:t>The Belle Époque broken</a:t>
            </a:r>
          </a:p>
          <a:p>
            <a:pPr marL="240631" indent="-240631" defTabSz="429768">
              <a:spcBef>
                <a:spcPts val="800"/>
              </a:spcBef>
              <a:buSzPct val="100000"/>
              <a:defRPr>
                <a:uFill>
                  <a:solidFill>
                    <a:srgbClr val="000000"/>
                  </a:solidFill>
                </a:uFill>
                <a:latin typeface="Times New Roman"/>
                <a:ea typeface="Times New Roman"/>
                <a:cs typeface="Times New Roman"/>
                <a:sym typeface="Times New Roman"/>
              </a:defRPr>
            </a:pPr>
            <a:r>
              <a:t>Why was the Great Depression so great?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5"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Preview: Next Time"/>
          <p:cNvSpPr txBox="1"/>
          <p:nvPr>
            <p:ph type="title" idx="4294967295"/>
          </p:nvPr>
        </p:nvSpPr>
        <p:spPr>
          <a:xfrm>
            <a:off x="277663" y="-2"/>
            <a:ext cx="8572501" cy="1408341"/>
          </a:xfrm>
          <a:prstGeom prst="rect">
            <a:avLst/>
          </a:prstGeom>
        </p:spPr>
        <p:txBody>
          <a:bodyPr lIns="45718" tIns="45718" rIns="45718" bIns="45718"/>
          <a:lstStyle>
            <a:lvl1pPr defTabSz="329184">
              <a:defRPr sz="4300">
                <a:uFill>
                  <a:solidFill>
                    <a:srgbClr val="000000"/>
                  </a:solidFill>
                </a:uFill>
              </a:defRPr>
            </a:lvl1pPr>
          </a:lstStyle>
          <a:p>
            <a:pPr/>
            <a:r>
              <a:t>Review: Broad Sweep: To Your iClickers</a:t>
            </a:r>
          </a:p>
        </p:txBody>
      </p:sp>
      <p:sp>
        <p:nvSpPr>
          <p:cNvPr id="153"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the value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b="1"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56"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the value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b="1"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59"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the value of </a:t>
            </a:r>
            <a:r>
              <a:rPr i="1"/>
              <a:t>ideas</a:t>
            </a:r>
            <a:r>
              <a:t> in the world economy as a whole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b="1"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62"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the value of </a:t>
            </a:r>
            <a:r>
              <a:rPr i="1"/>
              <a:t>ideas</a:t>
            </a:r>
            <a:r>
              <a:t> in the world economy as a whole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b="1" sz="3600">
                <a:uFill>
                  <a:solidFill>
                    <a:srgbClr val="000000"/>
                  </a:solidFill>
                </a:uFill>
                <a:latin typeface="Times New Roman"/>
                <a:ea typeface="Times New Roman"/>
                <a:cs typeface="Times New Roman"/>
                <a:sym typeface="Times New Roman"/>
              </a:defRPr>
            </a:pPr>
            <a:r>
              <a:t>About 0.44%/year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view: Next Time"/>
          <p:cNvSpPr txBox="1"/>
          <p:nvPr>
            <p:ph type="title" idx="4294967295"/>
          </p:nvPr>
        </p:nvSpPr>
        <p:spPr>
          <a:xfrm>
            <a:off x="277663" y="-3"/>
            <a:ext cx="8572501" cy="1267128"/>
          </a:xfrm>
          <a:prstGeom prst="rect">
            <a:avLst/>
          </a:prstGeom>
        </p:spPr>
        <p:txBody>
          <a:bodyPr lIns="45718" tIns="45718" rIns="45718" bIns="45718"/>
          <a:lstStyle>
            <a:lvl1pPr defTabSz="406908">
              <a:defRPr sz="5300">
                <a:solidFill>
                  <a:srgbClr val="000080"/>
                </a:solidFill>
                <a:uFill>
                  <a:solidFill>
                    <a:srgbClr val="000000"/>
                  </a:solidFill>
                </a:uFill>
              </a:defRPr>
            </a:lvl1pPr>
          </a:lstStyle>
          <a:p>
            <a:pPr/>
            <a:r>
              <a:t>Review: The Broad Sweep</a:t>
            </a:r>
          </a:p>
        </p:txBody>
      </p:sp>
      <p:sp>
        <p:nvSpPr>
          <p:cNvPr id="165"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166"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169"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Separate path begins in 800, 1500, 1770, or 1870?:</a:t>
            </a:r>
          </a:p>
        </p:txBody>
      </p:sp>
      <p:pic>
        <p:nvPicPr>
          <p:cNvPr id="170"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1. My Grand Narrative"/>
          <p:cNvSpPr txBox="1"/>
          <p:nvPr>
            <p:ph type="title" idx="4294967295"/>
          </p:nvPr>
        </p:nvSpPr>
        <p:spPr>
          <a:xfrm>
            <a:off x="277663" y="-3"/>
            <a:ext cx="8572501" cy="1267128"/>
          </a:xfrm>
          <a:prstGeom prst="rect">
            <a:avLst/>
          </a:prstGeom>
        </p:spPr>
        <p:txBody>
          <a:bodyPr lIns="45718" tIns="45718" rIns="45718" bIns="45718"/>
          <a:lstStyle>
            <a:lvl1pPr defTabSz="291642">
              <a:defRPr sz="3975"/>
            </a:lvl1pPr>
          </a:lstStyle>
          <a:p>
            <a:pPr/>
            <a:r>
              <a:t>Review: 1870 as an Inflection Point</a:t>
            </a:r>
          </a:p>
        </p:txBody>
      </p:sp>
      <p:sp>
        <p:nvSpPr>
          <p:cNvPr id="173" name="This course covers the history of the long twentieth century, beginning in 1870 and ending in 2016:…"/>
          <p:cNvSpPr txBox="1"/>
          <p:nvPr>
            <p:ph type="body" idx="4294967295"/>
          </p:nvPr>
        </p:nvSpPr>
        <p:spPr>
          <a:xfrm>
            <a:off x="277662" y="1267120"/>
            <a:ext cx="6000170"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174" name="Image" descr="Image"/>
          <p:cNvPicPr>
            <a:picLocks noChangeAspect="1"/>
          </p:cNvPicPr>
          <p:nvPr/>
        </p:nvPicPr>
        <p:blipFill>
          <a:blip r:embed="rId2">
            <a:extLst/>
          </a:blip>
          <a:stretch>
            <a:fillRect/>
          </a:stretch>
        </p:blipFill>
        <p:spPr>
          <a:xfrm>
            <a:off x="6277831" y="1267123"/>
            <a:ext cx="2572334" cy="539750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177"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180"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1. My Grand Narrative"/>
          <p:cNvSpPr txBox="1"/>
          <p:nvPr>
            <p:ph type="title" idx="4294967295"/>
          </p:nvPr>
        </p:nvSpPr>
        <p:spPr>
          <a:xfrm>
            <a:off x="277663" y="-3"/>
            <a:ext cx="8572501" cy="1267128"/>
          </a:xfrm>
          <a:prstGeom prst="rect">
            <a:avLst/>
          </a:prstGeom>
        </p:spPr>
        <p:txBody>
          <a:bodyPr lIns="45718" tIns="45718" rIns="45718" bIns="45718"/>
          <a:lstStyle>
            <a:lvl1pPr defTabSz="356615">
              <a:defRPr sz="4680">
                <a:solidFill>
                  <a:srgbClr val="000080"/>
                </a:solidFill>
                <a:uFill>
                  <a:solidFill>
                    <a:srgbClr val="000000"/>
                  </a:solidFill>
                </a:uFill>
              </a:defRPr>
            </a:lvl1pPr>
          </a:lstStyle>
          <a:p>
            <a:pPr/>
            <a:r>
              <a:t>The Last Growth Acceleration</a:t>
            </a:r>
          </a:p>
        </p:txBody>
      </p:sp>
      <p:sp>
        <p:nvSpPr>
          <p:cNvPr id="183" name="This course covers the history of the long twentieth century, beginning in 1870 and ending in 2016:…"/>
          <p:cNvSpPr txBox="1"/>
          <p:nvPr>
            <p:ph type="body" idx="4294967295"/>
          </p:nvPr>
        </p:nvSpPr>
        <p:spPr>
          <a:xfrm>
            <a:off x="277663" y="1267120"/>
            <a:ext cx="4731423" cy="5397505"/>
          </a:xfrm>
          <a:prstGeom prst="rect">
            <a:avLst/>
          </a:prstGeom>
        </p:spPr>
        <p:txBody>
          <a:bodyPr lIns="45718" tIns="45718" rIns="45718" bIns="45718" anchor="t"/>
          <a:lstStyle/>
          <a:p>
            <a:pPr marL="0" indent="0" defTabSz="233172">
              <a:spcBef>
                <a:spcPts val="600"/>
              </a:spcBef>
              <a:buSzTx/>
              <a:buNone/>
              <a:defRPr b="1" sz="1200">
                <a:uFill>
                  <a:solidFill>
                    <a:srgbClr val="000000"/>
                  </a:solidFill>
                </a:uFill>
                <a:latin typeface="+mj-lt"/>
                <a:ea typeface="+mj-ea"/>
                <a:cs typeface="+mj-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Arthur Lewis:</a:t>
            </a:r>
          </a:p>
          <a:p>
            <a:pPr lvl="1" marL="355893"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184" name="Image" descr="Image"/>
          <p:cNvPicPr>
            <a:picLocks noChangeAspect="1"/>
          </p:cNvPicPr>
          <p:nvPr/>
        </p:nvPicPr>
        <p:blipFill>
          <a:blip r:embed="rId2">
            <a:extLst/>
          </a:blip>
          <a:stretch>
            <a:fillRect/>
          </a:stretch>
        </p:blipFill>
        <p:spPr>
          <a:xfrm>
            <a:off x="5009086" y="1267123"/>
            <a:ext cx="3841080" cy="539750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88"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92560">
              <a:spcBef>
                <a:spcPts val="700"/>
              </a:spcBef>
              <a:buSzTx/>
              <a:buNone/>
              <a:defRPr b="1" sz="1500">
                <a:uFill>
                  <a:solidFill>
                    <a:srgbClr val="000000"/>
                  </a:solidFill>
                </a:uFill>
                <a:latin typeface="+mj-lt"/>
                <a:ea typeface="+mj-ea"/>
                <a:cs typeface="+mj-cs"/>
                <a:sym typeface="Helvetica"/>
              </a:defRPr>
            </a:pPr>
            <a:r>
              <a:t>Calls are Carol Christ’s…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That said:</a:t>
            </a:r>
          </a:p>
          <a:p>
            <a:pPr lvl="1" marL="601980" indent="-200659" defTabSz="292560">
              <a:spcBef>
                <a:spcPts val="700"/>
              </a:spcBef>
              <a:buSzPct val="100000"/>
              <a:buAutoNum type="arabicPeriod" startAt="1"/>
              <a:defRPr sz="1500">
                <a:uFill>
                  <a:solidFill>
                    <a:srgbClr val="000000"/>
                  </a:solidFill>
                </a:uFill>
                <a:latin typeface="Times New Roman"/>
                <a:ea typeface="Times New Roman"/>
                <a:cs typeface="Times New Roman"/>
                <a:sym typeface="Times New Roman"/>
              </a:defRPr>
            </a:pPr>
            <a:r>
              <a:t>If you are coughing and sneezing, stay home! Email me and we will give you extra-credit points…</a:t>
            </a:r>
          </a:p>
          <a:p>
            <a:pPr lvl="1" marL="601980" indent="-200659" defTabSz="292560">
              <a:spcBef>
                <a:spcPts val="700"/>
              </a:spcBef>
              <a:buSzPct val="100000"/>
              <a:buAutoNum type="arabicPeriod" startAt="1"/>
              <a:defRPr sz="1500">
                <a:uFill>
                  <a:solidFill>
                    <a:srgbClr val="000000"/>
                  </a:solidFill>
                </a:uFill>
                <a:latin typeface="Times New Roman"/>
                <a:ea typeface="Times New Roman"/>
                <a:cs typeface="Times New Roman"/>
                <a:sym typeface="Times New Roman"/>
              </a:defRPr>
            </a:pPr>
            <a:r>
              <a:t>Otherwise, there are powerful herd-animal benefits to coming to lecture</a:t>
            </a:r>
          </a:p>
          <a:p>
            <a:pPr lvl="1" marL="601980" indent="-200659" defTabSz="292560">
              <a:spcBef>
                <a:spcPts val="700"/>
              </a:spcBef>
              <a:buSzPct val="100000"/>
              <a:buAutoNum type="arabicPeriod" startAt="1"/>
              <a:defRPr sz="1500">
                <a:uFill>
                  <a:solidFill>
                    <a:srgbClr val="000000"/>
                  </a:solidFill>
                </a:uFill>
                <a:latin typeface="Times New Roman"/>
                <a:ea typeface="Times New Roman"/>
                <a:cs typeface="Times New Roman"/>
                <a:sym typeface="Times New Roman"/>
              </a:defRPr>
            </a:pPr>
            <a:r>
              <a:t>(&amp; to talking about course material with your friends: you need to convince your brain that these concepts are useful, &amp; it should keep them)</a:t>
            </a:r>
          </a:p>
          <a:p>
            <a:pPr lvl="1" marL="601980" indent="-200659" defTabSz="292560">
              <a:spcBef>
                <a:spcPts val="700"/>
              </a:spcBef>
              <a:buSzPct val="100000"/>
              <a:buAutoNum type="arabicPeriod" startAt="1"/>
              <a:defRPr sz="1500">
                <a:uFill>
                  <a:solidFill>
                    <a:srgbClr val="000000"/>
                  </a:solidFill>
                </a:uFill>
                <a:latin typeface="Times New Roman"/>
                <a:ea typeface="Times New Roman"/>
                <a:cs typeface="Times New Roman"/>
                <a:sym typeface="Times New Roman"/>
              </a:defRPr>
            </a:pPr>
            <a:r>
              <a:t>Washington State has been doing an intensive flu screening, so they know stuff:</a:t>
            </a:r>
          </a:p>
          <a:p>
            <a:pPr lvl="2" marL="752475" indent="-150494" defTabSz="292560">
              <a:spcBef>
                <a:spcPts val="700"/>
              </a:spcBef>
              <a:buSzPct val="100000"/>
              <a:defRPr sz="1500">
                <a:uFill>
                  <a:solidFill>
                    <a:srgbClr val="000000"/>
                  </a:solidFill>
                </a:uFill>
                <a:latin typeface="Times New Roman"/>
                <a:ea typeface="Times New Roman"/>
                <a:cs typeface="Times New Roman"/>
                <a:sym typeface="Times New Roman"/>
              </a:defRPr>
            </a:pPr>
            <a:r>
              <a:t>They guess: 1 in 1500 people in WA has coronavirus right now</a:t>
            </a:r>
          </a:p>
          <a:p>
            <a:pPr lvl="2" marL="752475" indent="-150494" defTabSz="292560">
              <a:spcBef>
                <a:spcPts val="700"/>
              </a:spcBef>
              <a:buSzPct val="100000"/>
              <a:defRPr sz="1500">
                <a:uFill>
                  <a:solidFill>
                    <a:srgbClr val="000000"/>
                  </a:solidFill>
                </a:uFill>
                <a:latin typeface="Times New Roman"/>
                <a:ea typeface="Times New Roman"/>
                <a:cs typeface="Times New Roman"/>
                <a:sym typeface="Times New Roman"/>
              </a:defRPr>
            </a:pPr>
            <a:r>
              <a:t>Half of them have no symptoms</a:t>
            </a:r>
          </a:p>
          <a:p>
            <a:pPr lvl="2" marL="752475" indent="-150494" defTabSz="292560">
              <a:spcBef>
                <a:spcPts val="700"/>
              </a:spcBef>
              <a:buSzPct val="100000"/>
              <a:defRPr sz="1500">
                <a:uFill>
                  <a:solidFill>
                    <a:srgbClr val="000000"/>
                  </a:solidFill>
                </a:uFill>
                <a:latin typeface="Times New Roman"/>
                <a:ea typeface="Times New Roman"/>
                <a:cs typeface="Times New Roman"/>
                <a:sym typeface="Times New Roman"/>
              </a:defRPr>
            </a:pPr>
            <a:r>
              <a:t>Asymptomatic transmission means that we cannot contain this without shutting society down</a:t>
            </a:r>
          </a:p>
          <a:p>
            <a:pPr lvl="2" marL="752475" indent="-150494" defTabSz="292560">
              <a:spcBef>
                <a:spcPts val="700"/>
              </a:spcBef>
              <a:buSzPct val="100000"/>
              <a:defRPr sz="1500">
                <a:uFill>
                  <a:solidFill>
                    <a:srgbClr val="000000"/>
                  </a:solidFill>
                </a:uFill>
                <a:latin typeface="Times New Roman"/>
                <a:ea typeface="Times New Roman"/>
                <a:cs typeface="Times New Roman"/>
                <a:sym typeface="Times New Roman"/>
              </a:defRPr>
            </a:pPr>
            <a:r>
              <a:t>Cases doubling every 5 days</a:t>
            </a:r>
          </a:p>
          <a:p>
            <a:pPr lvl="2" marL="752475" indent="-150494" defTabSz="292560">
              <a:spcBef>
                <a:spcPts val="700"/>
              </a:spcBef>
              <a:buSzPct val="100000"/>
              <a:defRPr sz="1500">
                <a:uFill>
                  <a:solidFill>
                    <a:srgbClr val="000000"/>
                  </a:solidFill>
                </a:uFill>
                <a:latin typeface="Times New Roman"/>
                <a:ea typeface="Times New Roman"/>
                <a:cs typeface="Times New Roman"/>
                <a:sym typeface="Times New Roman"/>
              </a:defRPr>
            </a:pPr>
            <a:r>
              <a:t>Means that by the end of March 1 in 45 people in WA will have it…</a:t>
            </a:r>
          </a:p>
          <a:p>
            <a:pPr lvl="2" marL="752475" indent="-150494" defTabSz="292560">
              <a:spcBef>
                <a:spcPts val="700"/>
              </a:spcBef>
              <a:buSzPct val="100000"/>
              <a:defRPr sz="1500">
                <a:uFill>
                  <a:solidFill>
                    <a:srgbClr val="000000"/>
                  </a:solidFill>
                </a:uFill>
                <a:latin typeface="Times New Roman"/>
                <a:ea typeface="Times New Roman"/>
                <a:cs typeface="Times New Roman"/>
                <a:sym typeface="Times New Roman"/>
              </a:defRPr>
            </a:pPr>
            <a:r>
              <a:t>April is likely to be epidemic-arrives month</a:t>
            </a:r>
          </a:p>
          <a:p>
            <a:pPr lvl="2" marL="752475" indent="-150494" defTabSz="292560">
              <a:spcBef>
                <a:spcPts val="700"/>
              </a:spcBef>
              <a:buSzPct val="100000"/>
              <a:defRPr sz="1500">
                <a:uFill>
                  <a:solidFill>
                    <a:srgbClr val="000000"/>
                  </a:solidFill>
                </a:uFill>
                <a:latin typeface="Times New Roman"/>
                <a:ea typeface="Times New Roman"/>
                <a:cs typeface="Times New Roman"/>
                <a:sym typeface="Times New Roman"/>
              </a:defRPr>
            </a:pPr>
            <a:r>
              <a:t>In the end—whenever that comes—30%-70% of us will test positive</a:t>
            </a:r>
          </a:p>
          <a:p>
            <a:pPr lvl="2" marL="752475" indent="-150494" defTabSz="292560">
              <a:spcBef>
                <a:spcPts val="700"/>
              </a:spcBef>
              <a:buSzPct val="100000"/>
              <a:defRPr sz="1500">
                <a:uFill>
                  <a:solidFill>
                    <a:srgbClr val="000000"/>
                  </a:solidFill>
                </a:uFill>
                <a:latin typeface="Times New Roman"/>
                <a:ea typeface="Times New Roman"/>
                <a:cs typeface="Times New Roman"/>
                <a:sym typeface="Times New Roman"/>
              </a:defRPr>
            </a:pPr>
            <a:r>
              <a:t>&amp;, worldwide, 20 million people are likely to be dead</a:t>
            </a:r>
          </a:p>
          <a:p>
            <a:pPr lvl="2" marL="752475" indent="-150494" defTabSz="292560">
              <a:spcBef>
                <a:spcPts val="700"/>
              </a:spcBef>
              <a:buSzPct val="100000"/>
              <a:defRPr sz="1500">
                <a:uFill>
                  <a:solidFill>
                    <a:srgbClr val="000000"/>
                  </a:solidFill>
                </a:uFill>
                <a:latin typeface="Times New Roman"/>
                <a:ea typeface="Times New Roman"/>
                <a:cs typeface="Times New Roman"/>
                <a:sym typeface="Times New Roman"/>
              </a:defRPr>
            </a:pPr>
            <a:r>
              <a:t>Our hope is to stretch out this process as long as possible, so that health providers are not totally overwhelmed</a:t>
            </a:r>
          </a:p>
          <a:p>
            <a:pPr marL="150495" indent="-150495" defTabSz="292560">
              <a:spcBef>
                <a:spcPts val="700"/>
              </a:spcBef>
              <a:buSzPct val="100000"/>
              <a:defRPr sz="1500">
                <a:uFill>
                  <a:solidFill>
                    <a:srgbClr val="000000"/>
                  </a:solidFill>
                </a:uFill>
                <a:latin typeface="Times New Roman"/>
                <a:ea typeface="Times New Roman"/>
                <a:cs typeface="Times New Roman"/>
                <a:sym typeface="Times New Roman"/>
              </a:defRPr>
            </a:pPr>
            <a:r>
              <a:t>Oh. &amp; iClicker base station broken: ordered a new one…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187" name="This course covers the history of the long twentieth century, beginning in 1870 and ending in 2016:…"/>
          <p:cNvSpPr txBox="1"/>
          <p:nvPr>
            <p:ph type="body" idx="4294967295"/>
          </p:nvPr>
        </p:nvSpPr>
        <p:spPr>
          <a:xfrm>
            <a:off x="277662" y="1267120"/>
            <a:ext cx="5385256"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188" name="Image" descr="Image"/>
          <p:cNvPicPr>
            <a:picLocks noChangeAspect="1"/>
          </p:cNvPicPr>
          <p:nvPr/>
        </p:nvPicPr>
        <p:blipFill>
          <a:blip r:embed="rId2">
            <a:extLst/>
          </a:blip>
          <a:stretch>
            <a:fillRect/>
          </a:stretch>
        </p:blipFill>
        <p:spPr>
          <a:xfrm>
            <a:off x="5662915" y="1267123"/>
            <a:ext cx="3187251" cy="539750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American Ascendancy: Lev Bronstein</a:t>
            </a:r>
          </a:p>
        </p:txBody>
      </p:sp>
      <p:sp>
        <p:nvSpPr>
          <p:cNvPr id="191" name="This course covers the history of the long twentieth century, beginning in 1870 and ending in 2016:…"/>
          <p:cNvSpPr txBox="1"/>
          <p:nvPr>
            <p:ph type="body" sz="half" idx="4294967295"/>
          </p:nvPr>
        </p:nvSpPr>
        <p:spPr>
          <a:xfrm>
            <a:off x="277663" y="1267120"/>
            <a:ext cx="4468522"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192" name="Image" descr="Image"/>
          <p:cNvPicPr>
            <a:picLocks noChangeAspect="1"/>
          </p:cNvPicPr>
          <p:nvPr/>
        </p:nvPicPr>
        <p:blipFill>
          <a:blip r:embed="rId2">
            <a:extLst/>
          </a:blip>
          <a:srcRect l="0" t="0" r="0" b="12133"/>
          <a:stretch>
            <a:fillRect/>
          </a:stretch>
        </p:blipFill>
        <p:spPr>
          <a:xfrm>
            <a:off x="4746185" y="1267122"/>
            <a:ext cx="4103981" cy="53974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Westward Expansion"/>
          <p:cNvSpPr txBox="1"/>
          <p:nvPr>
            <p:ph type="title" idx="4294967295"/>
          </p:nvPr>
        </p:nvSpPr>
        <p:spPr>
          <a:xfrm>
            <a:off x="444500" y="-1"/>
            <a:ext cx="8255000" cy="1587503"/>
          </a:xfrm>
          <a:prstGeom prst="rect">
            <a:avLst/>
          </a:prstGeom>
        </p:spPr>
        <p:txBody>
          <a:bodyPr lIns="45718" tIns="45718" rIns="45718" bIns="45718"/>
          <a:lstStyle>
            <a:lvl1pPr defTabSz="410764">
              <a:defRPr>
                <a:solidFill>
                  <a:srgbClr val="000080"/>
                </a:solidFill>
              </a:defRPr>
            </a:lvl1pPr>
          </a:lstStyle>
          <a:p>
            <a:pPr/>
            <a:r>
              <a:t>Westward Expansion</a:t>
            </a:r>
          </a:p>
        </p:txBody>
      </p:sp>
      <p:sp>
        <p:nvSpPr>
          <p:cNvPr id="19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196" name="Image" descr="Image"/>
          <p:cNvPicPr>
            <a:picLocks noChangeAspect="1"/>
          </p:cNvPicPr>
          <p:nvPr/>
        </p:nvPicPr>
        <p:blipFill>
          <a:blip r:embed="rId4">
            <a:extLst/>
          </a:blip>
          <a:stretch>
            <a:fillRect/>
          </a:stretch>
        </p:blipFill>
        <p:spPr>
          <a:xfrm>
            <a:off x="444500" y="1587500"/>
            <a:ext cx="8255000" cy="4160855"/>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rail of Tears’"/>
          <p:cNvSpPr txBox="1"/>
          <p:nvPr>
            <p:ph type="title" idx="4294967295"/>
          </p:nvPr>
        </p:nvSpPr>
        <p:spPr>
          <a:xfrm>
            <a:off x="444500" y="-1"/>
            <a:ext cx="8255000" cy="1587503"/>
          </a:xfrm>
          <a:prstGeom prst="rect">
            <a:avLst/>
          </a:prstGeom>
        </p:spPr>
        <p:txBody>
          <a:bodyPr lIns="45718" tIns="45718" rIns="45718" bIns="45718"/>
          <a:lstStyle>
            <a:lvl1pPr defTabSz="410764">
              <a:defRPr>
                <a:solidFill>
                  <a:srgbClr val="000080"/>
                </a:solidFill>
              </a:defRPr>
            </a:lvl1pPr>
          </a:lstStyle>
          <a:p>
            <a:pPr/>
            <a:r>
              <a:t>“Trail of Tears’</a:t>
            </a:r>
          </a:p>
        </p:txBody>
      </p:sp>
      <p:sp>
        <p:nvSpPr>
          <p:cNvPr id="19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200" name="6a00e551f080038834022ad3964981200d.png" descr="6a00e551f080038834022ad3964981200d.png"/>
          <p:cNvPicPr>
            <a:picLocks noChangeAspect="1"/>
          </p:cNvPicPr>
          <p:nvPr/>
        </p:nvPicPr>
        <p:blipFill>
          <a:blip r:embed="rId4">
            <a:extLst/>
          </a:blip>
          <a:stretch>
            <a:fillRect/>
          </a:stretch>
        </p:blipFill>
        <p:spPr>
          <a:xfrm>
            <a:off x="807689" y="1587500"/>
            <a:ext cx="7620002" cy="45339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365580">
              <a:defRPr sz="4984">
                <a:solidFill>
                  <a:srgbClr val="000080"/>
                </a:solidFill>
              </a:defRPr>
            </a:lvl1pPr>
          </a:lstStyle>
          <a:p>
            <a:pPr/>
            <a:r>
              <a:t>The Importance of Resources 1760-1860</a:t>
            </a:r>
          </a:p>
        </p:txBody>
      </p:sp>
      <p:sp>
        <p:nvSpPr>
          <p:cNvPr id="20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204"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207" name="A large chunk of America's pre-1860 visible growing prosperity was based not just on African-American slavery, but also on &quot;Amerindian removal&quot;"/>
          <p:cNvSpPr txBox="1"/>
          <p:nvPr/>
        </p:nvSpPr>
        <p:spPr>
          <a:xfrm>
            <a:off x="444500" y="17820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Empire"/>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Empire</a:t>
            </a:r>
          </a:p>
        </p:txBody>
      </p:sp>
      <p:pic>
        <p:nvPicPr>
          <p:cNvPr id="210"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8" y="1094171"/>
            <a:ext cx="8234349" cy="4521278"/>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213"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Why didn’t the British transform India into an industrial power?</a:t>
            </a:r>
          </a:p>
        </p:txBody>
      </p:sp>
      <p:pic>
        <p:nvPicPr>
          <p:cNvPr id="214" name="Image" descr="Image"/>
          <p:cNvPicPr>
            <a:picLocks noChangeAspect="1"/>
          </p:cNvPicPr>
          <p:nvPr/>
        </p:nvPicPr>
        <p:blipFill>
          <a:blip r:embed="rId2">
            <a:extLst/>
          </a:blip>
          <a:stretch>
            <a:fillRect/>
          </a:stretch>
        </p:blipFill>
        <p:spPr>
          <a:xfrm>
            <a:off x="277662" y="1861939"/>
            <a:ext cx="8572502" cy="3950933"/>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Inclusion and Hierarchy Attenuation"/>
          <p:cNvSpPr txBox="1"/>
          <p:nvPr>
            <p:ph type="title" idx="4294967295"/>
          </p:nvPr>
        </p:nvSpPr>
        <p:spPr>
          <a:xfrm>
            <a:off x="277663" y="-3"/>
            <a:ext cx="8572501" cy="1267128"/>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217" name="At the start of the 1970s, future President Ronald Reagan said that diplomats from Tanzania appeared uncomfortabl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Economic Mismanagement and Insecurity II"/>
          <p:cNvSpPr txBox="1"/>
          <p:nvPr>
            <p:ph type="title" idx="4294967295"/>
          </p:nvPr>
        </p:nvSpPr>
        <p:spPr>
          <a:xfrm>
            <a:off x="277663" y="-3"/>
            <a:ext cx="8572501" cy="1267128"/>
          </a:xfrm>
          <a:prstGeom prst="rect">
            <a:avLst/>
          </a:prstGeom>
        </p:spPr>
        <p:txBody>
          <a:bodyPr lIns="45718" tIns="45718" rIns="45718" bIns="45718"/>
          <a:lstStyle>
            <a:lvl1pPr defTabSz="279319">
              <a:defRPr sz="3808"/>
            </a:lvl1pPr>
          </a:lstStyle>
          <a:p>
            <a:pPr/>
            <a:r>
              <a:t>Review: Economic Mismanagement and Insecurity</a:t>
            </a:r>
          </a:p>
        </p:txBody>
      </p:sp>
      <p:sp>
        <p:nvSpPr>
          <p:cNvPr id="220" name="According to Karl Polanyi, what rights does the market economy respect?…"/>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9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1200"/>
              </a:spcBef>
              <a:buSzTx/>
              <a:buNone/>
              <a:defRPr b="1" sz="3000">
                <a:uFill>
                  <a:solidFill>
                    <a:srgbClr val="000000"/>
                  </a:solidFill>
                </a:uFill>
                <a:latin typeface="+mj-lt"/>
                <a:ea typeface="+mj-ea"/>
                <a:cs typeface="+mj-cs"/>
                <a:sym typeface="Helvetica"/>
              </a:defRPr>
            </a:pPr>
            <a:r>
              <a:t>Fascism &amp; WWII</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Preview &amp; review (5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Administration (5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Lecture: Continuing our look at mid-20</a:t>
            </a:r>
            <a:r>
              <a:rPr baseline="31999"/>
              <a:t>th</a:t>
            </a:r>
            <a:r>
              <a:t> century lternatives to the ‘classical liberal’ </a:t>
            </a:r>
            <a:r>
              <a:rPr i="1"/>
              <a:t>laissez-faire</a:t>
            </a:r>
            <a:r>
              <a:t> order: </a:t>
            </a:r>
          </a:p>
          <a:p>
            <a:pPr lvl="1" marL="670692" indent="-226192" defTabSz="429768">
              <a:spcBef>
                <a:spcPts val="800"/>
              </a:spcBef>
              <a:buSzPct val="100000"/>
              <a:defRPr>
                <a:uFill>
                  <a:solidFill>
                    <a:srgbClr val="000000"/>
                  </a:solidFill>
                </a:uFill>
                <a:latin typeface="Times New Roman"/>
                <a:ea typeface="Times New Roman"/>
                <a:cs typeface="Times New Roman"/>
                <a:sym typeface="Times New Roman"/>
              </a:defRPr>
            </a:pPr>
            <a:r>
              <a:t>Fascism (10 min)</a:t>
            </a:r>
          </a:p>
          <a:p>
            <a:pPr lvl="1" marL="670692" indent="-226192" defTabSz="429768">
              <a:spcBef>
                <a:spcPts val="800"/>
              </a:spcBef>
              <a:buSzPct val="100000"/>
              <a:defRPr>
                <a:uFill>
                  <a:solidFill>
                    <a:srgbClr val="000000"/>
                  </a:solidFill>
                </a:uFill>
                <a:latin typeface="Times New Roman"/>
                <a:ea typeface="Times New Roman"/>
                <a:cs typeface="Times New Roman"/>
                <a:sym typeface="Times New Roman"/>
              </a:defRPr>
            </a:pPr>
            <a:r>
              <a:t>Adolf Hitler (10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Review (20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Lecture: WWII (20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Takeaways from this lecture (5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Preview of the next lecture (5 min)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Society’s Revenge</a:t>
            </a:r>
          </a:p>
        </p:txBody>
      </p:sp>
      <p:sp>
        <p:nvSpPr>
          <p:cNvPr id="223" name="This course covers the history of the long twentieth century, beginning in 1870 and ending in 2016:…"/>
          <p:cNvSpPr txBox="1"/>
          <p:nvPr>
            <p:ph type="body" idx="4294967295"/>
          </p:nvPr>
        </p:nvSpPr>
        <p:spPr>
          <a:xfrm>
            <a:off x="277662" y="1267120"/>
            <a:ext cx="5721875" cy="5397505"/>
          </a:xfrm>
          <a:prstGeom prst="rect">
            <a:avLst/>
          </a:prstGeom>
        </p:spPr>
        <p:txBody>
          <a:bodyPr lIns="45718" tIns="45718" rIns="45718" bIns="45718" anchor="t"/>
          <a:lstStyle/>
          <a:p>
            <a:pPr marL="0" indent="0" defTabSz="329184">
              <a:spcBef>
                <a:spcPts val="800"/>
              </a:spcBef>
              <a:buSzTx/>
              <a:buNone/>
              <a:defRPr b="1" sz="2100">
                <a:uFill>
                  <a:solidFill>
                    <a:srgbClr val="000000"/>
                  </a:solidFill>
                </a:uFill>
                <a:latin typeface="+mj-lt"/>
                <a:ea typeface="+mj-ea"/>
                <a:cs typeface="+mj-cs"/>
                <a:sym typeface="Helvetica"/>
              </a:defRPr>
            </a:pPr>
            <a:r>
              <a:t>Karl Polanyi</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224" name="Image" descr="Image"/>
          <p:cNvPicPr>
            <a:picLocks noChangeAspect="1"/>
          </p:cNvPicPr>
          <p:nvPr/>
        </p:nvPicPr>
        <p:blipFill>
          <a:blip r:embed="rId2">
            <a:extLst/>
          </a:blip>
          <a:stretch>
            <a:fillRect/>
          </a:stretch>
        </p:blipFill>
        <p:spPr>
          <a:xfrm>
            <a:off x="5999536" y="1267123"/>
            <a:ext cx="2850629" cy="260629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227" name="This course covers the history of the long twentieth century, beginning in 1870 and ending in 2016:…"/>
          <p:cNvSpPr txBox="1"/>
          <p:nvPr>
            <p:ph type="body" idx="4294967295"/>
          </p:nvPr>
        </p:nvSpPr>
        <p:spPr>
          <a:xfrm>
            <a:off x="277663" y="1267120"/>
            <a:ext cx="5724558"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Thumbnails on our first two:</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Hayek</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Only the market economy can use society’s knowledge.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Polanyi</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228" name="Image" descr="Image"/>
          <p:cNvPicPr>
            <a:picLocks noChangeAspect="1"/>
          </p:cNvPicPr>
          <p:nvPr/>
        </p:nvPicPr>
        <p:blipFill>
          <a:blip r:embed="rId2">
            <a:extLst/>
          </a:blip>
          <a:stretch>
            <a:fillRect/>
          </a:stretch>
        </p:blipFill>
        <p:spPr>
          <a:xfrm>
            <a:off x="6002220" y="1267123"/>
            <a:ext cx="2847946" cy="2791213"/>
          </a:xfrm>
          <a:prstGeom prst="rect">
            <a:avLst/>
          </a:prstGeom>
          <a:ln w="12700">
            <a:miter lim="400000"/>
          </a:ln>
        </p:spPr>
      </p:pic>
      <p:pic>
        <p:nvPicPr>
          <p:cNvPr id="229" name="Image" descr="Image"/>
          <p:cNvPicPr>
            <a:picLocks noChangeAspect="1"/>
          </p:cNvPicPr>
          <p:nvPr/>
        </p:nvPicPr>
        <p:blipFill>
          <a:blip r:embed="rId3">
            <a:extLst/>
          </a:blip>
          <a:stretch>
            <a:fillRect/>
          </a:stretch>
        </p:blipFill>
        <p:spPr>
          <a:xfrm>
            <a:off x="5999536" y="4058334"/>
            <a:ext cx="2850629" cy="260629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Image" descr="Image"/>
          <p:cNvPicPr>
            <a:picLocks noChangeAspect="1"/>
          </p:cNvPicPr>
          <p:nvPr/>
        </p:nvPicPr>
        <p:blipFill>
          <a:blip r:embed="rId2">
            <a:extLst/>
          </a:blip>
          <a:stretch>
            <a:fillRect/>
          </a:stretch>
        </p:blipFill>
        <p:spPr>
          <a:xfrm>
            <a:off x="5928597" y="2518267"/>
            <a:ext cx="2921569" cy="2216613"/>
          </a:xfrm>
          <a:prstGeom prst="rect">
            <a:avLst/>
          </a:prstGeom>
          <a:ln w="12700">
            <a:miter lim="400000"/>
          </a:ln>
        </p:spPr>
      </p:pic>
      <p:sp>
        <p:nvSpPr>
          <p:cNvPr id="232"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233" name="This course covers the history of the long twentieth century, beginning in 1870 and ending in 2016:…"/>
          <p:cNvSpPr txBox="1"/>
          <p:nvPr>
            <p:ph type="body" idx="4294967295"/>
          </p:nvPr>
        </p:nvSpPr>
        <p:spPr>
          <a:xfrm>
            <a:off x="277662" y="1267120"/>
            <a:ext cx="4838255" cy="5397505"/>
          </a:xfrm>
          <a:prstGeom prst="rect">
            <a:avLst/>
          </a:prstGeom>
        </p:spPr>
        <p:txBody>
          <a:bodyPr lIns="45718" tIns="45718" rIns="45718" bIns="45718" anchor="t"/>
          <a:lstStyle/>
          <a:p>
            <a:pPr marL="0" indent="0" defTabSz="224026">
              <a:spcBef>
                <a:spcPts val="500"/>
              </a:spcBef>
              <a:buSzTx/>
              <a:buNone/>
              <a:defRPr b="1" sz="1400">
                <a:uFill>
                  <a:solidFill>
                    <a:srgbClr val="000000"/>
                  </a:solidFill>
                </a:uFill>
                <a:latin typeface="+mj-lt"/>
                <a:ea typeface="+mj-ea"/>
                <a:cs typeface="+mj-cs"/>
                <a:sym typeface="Helvetica"/>
              </a:defRPr>
            </a:pPr>
            <a:r>
              <a:t>Who shape my thought about the long 20th century—and how should, I think, shape yours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They are all deeply flawed…</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But they are also geniuses, each in his way…</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In historical order: Marx, Keynes, Hayek, Polanyi, Gellner</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The other three thinkers: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Keynes</a:t>
            </a:r>
            <a:r>
              <a:rPr b="0"/>
              <a:t>: All that we need to produce general prosperity is technical adjustments to our system. Then the kingdom of freedom and prosperity will be within our grasp—and our major problems will no longer be economic ones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Gellner</a:t>
            </a:r>
            <a:r>
              <a:rPr b="0"/>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Marx</a:t>
            </a:r>
            <a:r>
              <a:rPr b="0"/>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234" name="Image" descr="Image"/>
          <p:cNvPicPr>
            <a:picLocks noChangeAspect="1"/>
          </p:cNvPicPr>
          <p:nvPr/>
        </p:nvPicPr>
        <p:blipFill>
          <a:blip r:embed="rId3">
            <a:extLst/>
          </a:blip>
          <a:stretch>
            <a:fillRect/>
          </a:stretch>
        </p:blipFill>
        <p:spPr>
          <a:xfrm>
            <a:off x="5928597" y="1267123"/>
            <a:ext cx="2921569" cy="1208703"/>
          </a:xfrm>
          <a:prstGeom prst="rect">
            <a:avLst/>
          </a:prstGeom>
          <a:ln w="12700">
            <a:miter lim="400000"/>
          </a:ln>
        </p:spPr>
      </p:pic>
      <p:pic>
        <p:nvPicPr>
          <p:cNvPr id="235" name="Image" descr="Image"/>
          <p:cNvPicPr>
            <a:picLocks noChangeAspect="1"/>
          </p:cNvPicPr>
          <p:nvPr/>
        </p:nvPicPr>
        <p:blipFill>
          <a:blip r:embed="rId4">
            <a:extLst/>
          </a:blip>
          <a:stretch>
            <a:fillRect/>
          </a:stretch>
        </p:blipFill>
        <p:spPr>
          <a:xfrm>
            <a:off x="5928597" y="4591444"/>
            <a:ext cx="2921569" cy="207318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238" name="This course covers the history of the long twentieth century, beginning in 1870 and ending in 2016:…"/>
          <p:cNvSpPr txBox="1"/>
          <p:nvPr>
            <p:ph type="body" idx="4294967295"/>
          </p:nvPr>
        </p:nvSpPr>
        <p:spPr>
          <a:xfrm>
            <a:off x="277662" y="1267120"/>
            <a:ext cx="5332033" cy="5397505"/>
          </a:xfrm>
          <a:prstGeom prst="rect">
            <a:avLst/>
          </a:prstGeom>
        </p:spPr>
        <p:txBody>
          <a:bodyPr lIns="45718" tIns="45718" rIns="45718" bIns="45718" anchor="t"/>
          <a:lstStyle/>
          <a:p>
            <a:pPr marL="0" indent="0" defTabSz="288036">
              <a:spcBef>
                <a:spcPts val="700"/>
              </a:spcBef>
              <a:buSzTx/>
              <a:buNone/>
              <a:defRPr b="1" sz="1800">
                <a:uFill>
                  <a:solidFill>
                    <a:srgbClr val="000000"/>
                  </a:solidFill>
                </a:uFill>
                <a:latin typeface="+mj-lt"/>
                <a:ea typeface="+mj-ea"/>
                <a:cs typeface="+mj-cs"/>
                <a:sym typeface="Helvetica"/>
              </a:defRPr>
            </a:pPr>
            <a:r>
              <a:t>Toqueville on the rich as “elder brothers” in 1848:</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239" name="Image" descr="Image"/>
          <p:cNvPicPr>
            <a:picLocks noChangeAspect="1"/>
          </p:cNvPicPr>
          <p:nvPr/>
        </p:nvPicPr>
        <p:blipFill>
          <a:blip r:embed="rId2">
            <a:extLst/>
          </a:blip>
          <a:stretch>
            <a:fillRect/>
          </a:stretch>
        </p:blipFill>
        <p:spPr>
          <a:xfrm>
            <a:off x="5609692" y="1267123"/>
            <a:ext cx="3240472" cy="539750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242" name="This course covers the history of the long twentieth century, beginning in 1870 and ending in 2016:…"/>
          <p:cNvSpPr txBox="1"/>
          <p:nvPr>
            <p:ph type="body" idx="4294967295"/>
          </p:nvPr>
        </p:nvSpPr>
        <p:spPr>
          <a:xfrm>
            <a:off x="277663" y="1267120"/>
            <a:ext cx="5699782"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Dean Acheson, Secretary of State for Harry S Truman:</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243" name="Image" descr="Image"/>
          <p:cNvPicPr>
            <a:picLocks noChangeAspect="1"/>
          </p:cNvPicPr>
          <p:nvPr/>
        </p:nvPicPr>
        <p:blipFill>
          <a:blip r:embed="rId2">
            <a:extLst/>
          </a:blip>
          <a:stretch>
            <a:fillRect/>
          </a:stretch>
        </p:blipFill>
        <p:spPr>
          <a:xfrm>
            <a:off x="5977444" y="1267123"/>
            <a:ext cx="2872721" cy="539750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Review: The Belle Époque Broken"/>
          <p:cNvSpPr txBox="1"/>
          <p:nvPr>
            <p:ph type="title" idx="4294967295"/>
          </p:nvPr>
        </p:nvSpPr>
        <p:spPr>
          <a:xfrm>
            <a:off x="457199" y="-2"/>
            <a:ext cx="8234348" cy="1094175"/>
          </a:xfrm>
          <a:prstGeom prst="rect">
            <a:avLst/>
          </a:prstGeom>
        </p:spPr>
        <p:txBody>
          <a:bodyPr lIns="50800" tIns="50800" rIns="50800" bIns="50800"/>
          <a:lstStyle/>
          <a:p>
            <a:pPr lvl="1" defTabSz="287534">
              <a:defRPr sz="3920"/>
            </a:pPr>
            <a:r>
              <a:t>Review: The Belle Époque Broken</a:t>
            </a:r>
          </a:p>
        </p:txBody>
      </p:sp>
      <p:sp>
        <p:nvSpPr>
          <p:cNvPr id="246"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343813">
              <a:spcBef>
                <a:spcPts val="0"/>
              </a:spcBef>
              <a:buSzTx/>
              <a:buNone/>
              <a:defRPr b="1" sz="1700">
                <a:uFill>
                  <a:solidFill>
                    <a:srgbClr val="000000"/>
                  </a:solidFill>
                </a:uFill>
                <a:latin typeface="+mj-lt"/>
                <a:ea typeface="+mj-ea"/>
                <a:cs typeface="+mj-cs"/>
                <a:sym typeface="Helvetica"/>
              </a:defRPr>
            </a:pPr>
            <a:r>
              <a:t>John Maynard Keynes:</a:t>
            </a:r>
          </a:p>
          <a:p>
            <a:pPr marL="0" indent="0" defTabSz="343813">
              <a:spcBef>
                <a:spcPts val="0"/>
              </a:spcBef>
              <a:buSzTx/>
              <a:buNone/>
              <a:defRPr b="1" sz="1700">
                <a:uFill>
                  <a:solidFill>
                    <a:srgbClr val="000000"/>
                  </a:solidFill>
                </a:uFill>
                <a:latin typeface="+mj-lt"/>
                <a:ea typeface="+mj-ea"/>
                <a:cs typeface="+mj-cs"/>
                <a:sym typeface="Helvetica"/>
              </a:defRPr>
            </a:pPr>
          </a:p>
          <a:p>
            <a:pPr marL="289748" indent="-289748" defTabSz="731519">
              <a:spcBef>
                <a:spcPts val="600"/>
              </a:spcBef>
              <a:defRPr sz="190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19">
              <a:spcBef>
                <a:spcPts val="600"/>
              </a:spcBef>
              <a:defRPr sz="190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19">
              <a:spcBef>
                <a:spcPts val="600"/>
              </a:spcBef>
              <a:defRPr sz="190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Keynes’s Protest"/>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a:t>
            </a:r>
          </a:p>
        </p:txBody>
      </p:sp>
      <p:sp>
        <p:nvSpPr>
          <p:cNvPr id="249" name="Jan Christian Smut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Jan Christian Smuts: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Keynes’s Protest II"/>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 II</a:t>
            </a:r>
          </a:p>
        </p:txBody>
      </p:sp>
      <p:sp>
        <p:nvSpPr>
          <p:cNvPr id="252"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John Maynard Keynes: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Aristocracy &amp; Social Democracy"/>
          <p:cNvSpPr txBox="1"/>
          <p:nvPr>
            <p:ph type="title" idx="4294967295"/>
          </p:nvPr>
        </p:nvSpPr>
        <p:spPr>
          <a:xfrm>
            <a:off x="457199" y="-2"/>
            <a:ext cx="8234348" cy="1094175"/>
          </a:xfrm>
          <a:prstGeom prst="rect">
            <a:avLst/>
          </a:prstGeom>
        </p:spPr>
        <p:txBody>
          <a:bodyPr lIns="50800" tIns="50800" rIns="50800" bIns="50800"/>
          <a:lstStyle/>
          <a:p>
            <a:pPr lvl="1" defTabSz="303965">
              <a:defRPr sz="4100">
                <a:solidFill>
                  <a:srgbClr val="000080"/>
                </a:solidFill>
              </a:defRPr>
            </a:pPr>
            <a:r>
              <a:t>Aristocracy &amp; Social Democracy</a:t>
            </a:r>
          </a:p>
        </p:txBody>
      </p:sp>
      <p:sp>
        <p:nvSpPr>
          <p:cNvPr id="255" name="The aristocrats had rolled the dice:…"/>
          <p:cNvSpPr txBox="1"/>
          <p:nvPr>
            <p:ph type="body" idx="4294967295"/>
          </p:nvPr>
        </p:nvSpPr>
        <p:spPr>
          <a:xfrm>
            <a:off x="457199" y="1094170"/>
            <a:ext cx="8234348" cy="5244065"/>
          </a:xfrm>
          <a:prstGeom prst="rect">
            <a:avLst/>
          </a:prstGeom>
        </p:spPr>
        <p:txBody>
          <a:bodyPr lIns="50800" tIns="50800" rIns="50800" bIns="50800" anchor="t"/>
          <a:lstStyle/>
          <a:p>
            <a:pPr marL="0" indent="0" defTabSz="253563">
              <a:spcBef>
                <a:spcPts val="0"/>
              </a:spcBef>
              <a:buSzTx/>
              <a:buNone/>
              <a:defRPr b="1" sz="1200">
                <a:uFill>
                  <a:solidFill>
                    <a:srgbClr val="000000"/>
                  </a:solidFill>
                </a:uFill>
                <a:latin typeface="+mj-lt"/>
                <a:ea typeface="+mj-ea"/>
                <a:cs typeface="+mj-cs"/>
                <a:sym typeface="Helvetica"/>
              </a:defRPr>
            </a:pPr>
            <a:r>
              <a:t>The aristocrats had rolled the dice:</a:t>
            </a:r>
          </a:p>
          <a:p>
            <a:pPr marL="213688" indent="-213688" defTabSz="539494">
              <a:spcBef>
                <a:spcPts val="400"/>
              </a:spcBef>
              <a:defRPr sz="1400">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8" indent="-213688" defTabSz="539494">
              <a:spcBef>
                <a:spcPts val="400"/>
              </a:spcBef>
              <a:defRPr sz="1400">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8" indent="-213688" defTabSz="539494">
              <a:spcBef>
                <a:spcPts val="400"/>
              </a:spcBef>
              <a:defRPr sz="1400">
                <a:uFill>
                  <a:solidFill>
                    <a:srgbClr val="000000"/>
                  </a:solidFill>
                </a:uFill>
                <a:latin typeface="Calibri"/>
                <a:ea typeface="Calibri"/>
                <a:cs typeface="Calibri"/>
                <a:sym typeface="Calibri"/>
              </a:defRPr>
            </a:pPr>
            <a:r>
              <a:t>Landed, aristocratic, military elites had control of many of the levers of propaganda and power…</a:t>
            </a:r>
          </a:p>
          <a:p>
            <a:pPr marL="213688" indent="-213688" defTabSz="539494">
              <a:spcBef>
                <a:spcPts val="400"/>
              </a:spcBef>
              <a:defRPr sz="1400">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8" indent="-213688" defTabSz="539494">
              <a:spcBef>
                <a:spcPts val="400"/>
              </a:spcBef>
              <a:defRPr sz="1400">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8" indent="-213688" defTabSz="539494">
              <a:spcBef>
                <a:spcPts val="400"/>
              </a:spcBef>
              <a:defRPr sz="1400">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8" indent="-213688" defTabSz="539494">
              <a:spcBef>
                <a:spcPts val="400"/>
              </a:spcBef>
              <a:defRPr sz="1400">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None/>
              <a:defRPr b="1" sz="1200">
                <a:uFill>
                  <a:solidFill>
                    <a:srgbClr val="000000"/>
                  </a:solidFill>
                </a:uFill>
                <a:latin typeface="+mj-lt"/>
                <a:ea typeface="+mj-ea"/>
                <a:cs typeface="+mj-cs"/>
                <a:sym typeface="Helvetica"/>
              </a:defRPr>
            </a:pPr>
          </a:p>
          <a:p>
            <a:pPr marL="0" indent="0" defTabSz="253563">
              <a:spcBef>
                <a:spcPts val="0"/>
              </a:spcBef>
              <a:buSzTx/>
              <a:buNone/>
              <a:defRPr b="1" sz="1200">
                <a:uFill>
                  <a:solidFill>
                    <a:srgbClr val="000000"/>
                  </a:solidFill>
                </a:uFill>
                <a:latin typeface="+mj-lt"/>
                <a:ea typeface="+mj-ea"/>
                <a:cs typeface="+mj-cs"/>
                <a:sym typeface="Helvetica"/>
              </a:defRPr>
            </a:pPr>
            <a:r>
              <a:t>Social democrats picked up the chips:</a:t>
            </a:r>
          </a:p>
          <a:p>
            <a:pPr marL="213688" indent="-213688" defTabSz="539494">
              <a:spcBef>
                <a:spcPts val="400"/>
              </a:spcBef>
              <a:defRPr sz="1400">
                <a:uFill>
                  <a:solidFill>
                    <a:srgbClr val="000000"/>
                  </a:solidFill>
                </a:uFill>
                <a:latin typeface="Calibri"/>
                <a:ea typeface="Calibri"/>
                <a:cs typeface="Calibri"/>
                <a:sym typeface="Calibri"/>
              </a:defRPr>
            </a:pPr>
            <a:r>
              <a:t>Expanded suffrage…</a:t>
            </a:r>
          </a:p>
          <a:p>
            <a:pPr marL="213688" indent="-213688" defTabSz="539494">
              <a:spcBef>
                <a:spcPts val="400"/>
              </a:spcBef>
              <a:defRPr sz="1400">
                <a:uFill>
                  <a:solidFill>
                    <a:srgbClr val="000000"/>
                  </a:solidFill>
                </a:uFill>
                <a:latin typeface="Calibri"/>
                <a:ea typeface="Calibri"/>
                <a:cs typeface="Calibri"/>
                <a:sym typeface="Calibri"/>
              </a:defRPr>
            </a:pPr>
            <a:r>
              <a:t>Proportional representation…</a:t>
            </a:r>
          </a:p>
          <a:p>
            <a:pPr marL="213688" indent="-213688" defTabSz="539494">
              <a:spcBef>
                <a:spcPts val="400"/>
              </a:spcBef>
              <a:defRPr sz="1400">
                <a:uFill>
                  <a:solidFill>
                    <a:srgbClr val="000000"/>
                  </a:solidFill>
                </a:uFill>
                <a:latin typeface="Calibri"/>
                <a:ea typeface="Calibri"/>
                <a:cs typeface="Calibri"/>
                <a:sym typeface="Calibri"/>
              </a:defRPr>
            </a:pPr>
            <a:r>
              <a:t>“Lands fit for heroes…”</a:t>
            </a:r>
          </a:p>
          <a:p>
            <a:pPr marL="213688" indent="-213688" defTabSz="539494">
              <a:spcBef>
                <a:spcPts val="400"/>
              </a:spcBef>
              <a:defRPr sz="1400">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Why Was the Great Depression so Great?"/>
          <p:cNvSpPr txBox="1"/>
          <p:nvPr>
            <p:ph type="title" idx="4294967295"/>
          </p:nvPr>
        </p:nvSpPr>
        <p:spPr>
          <a:xfrm>
            <a:off x="457199" y="-2"/>
            <a:ext cx="8228391" cy="1023143"/>
          </a:xfrm>
          <a:prstGeom prst="rect">
            <a:avLst/>
          </a:prstGeom>
        </p:spPr>
        <p:txBody>
          <a:bodyPr lIns="50800" tIns="50800" rIns="50800" bIns="50800"/>
          <a:lstStyle>
            <a:lvl1pPr defTabSz="221812">
              <a:defRPr sz="3024"/>
            </a:lvl1pPr>
          </a:lstStyle>
          <a:p>
            <a:pPr/>
            <a:r>
              <a:t>Review: Why Was the Great Depression so Great?</a:t>
            </a:r>
          </a:p>
        </p:txBody>
      </p:sp>
      <p:sp>
        <p:nvSpPr>
          <p:cNvPr id="258" name="John Maynard Keynes:…"/>
          <p:cNvSpPr txBox="1"/>
          <p:nvPr>
            <p:ph type="body" idx="4294967295"/>
          </p:nvPr>
        </p:nvSpPr>
        <p:spPr>
          <a:xfrm>
            <a:off x="457199" y="1023139"/>
            <a:ext cx="8228391" cy="5244065"/>
          </a:xfrm>
          <a:prstGeom prst="rect">
            <a:avLst/>
          </a:prstGeom>
        </p:spPr>
        <p:txBody>
          <a:bodyPr lIns="50800" tIns="50800" rIns="50800" bIns="50800" anchor="t"/>
          <a:lstStyle/>
          <a:p>
            <a:pPr marL="264395" indent="-264395" defTabSz="667512">
              <a:spcBef>
                <a:spcPts val="600"/>
              </a:spcBef>
              <a:defRPr sz="1700">
                <a:uFill>
                  <a:solidFill>
                    <a:srgbClr val="000000"/>
                  </a:solidFill>
                </a:uFill>
                <a:latin typeface="Calibri"/>
                <a:ea typeface="Calibri"/>
                <a:cs typeface="Calibri"/>
                <a:sym typeface="Calibri"/>
              </a:defRPr>
            </a:pPr>
            <a:r>
              <a:t>John Maynard Keynes:</a:t>
            </a:r>
          </a:p>
          <a:p>
            <a:pPr lvl="1" marL="588879" indent="-264395" defTabSz="667512">
              <a:spcBef>
                <a:spcPts val="600"/>
              </a:spcBef>
              <a:defRPr sz="1700">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79" indent="-264395" defTabSz="667512">
              <a:spcBef>
                <a:spcPts val="600"/>
              </a:spcBef>
              <a:defRPr sz="1700">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79" indent="-264395" defTabSz="667512">
              <a:spcBef>
                <a:spcPts val="600"/>
              </a:spcBef>
              <a:defRPr sz="1700">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Preview: Next Time"/>
          <p:cNvSpPr txBox="1"/>
          <p:nvPr>
            <p:ph type="title" idx="4294967295"/>
          </p:nvPr>
        </p:nvSpPr>
        <p:spPr>
          <a:xfrm>
            <a:off x="277663" y="-3"/>
            <a:ext cx="8572501" cy="1267128"/>
          </a:xfrm>
          <a:prstGeom prst="rect">
            <a:avLst/>
          </a:prstGeom>
        </p:spPr>
        <p:txBody>
          <a:bodyPr lIns="45718" tIns="45718" rIns="45718" bIns="45718"/>
          <a:lstStyle>
            <a:lvl1pPr defTabSz="305775">
              <a:defRPr sz="3952">
                <a:uFill>
                  <a:solidFill>
                    <a:srgbClr val="000000"/>
                  </a:solidFill>
                </a:uFill>
              </a:defRPr>
            </a:lvl1pPr>
          </a:lstStyle>
          <a:p>
            <a:pPr/>
            <a:r>
              <a:t>Review: Takeaways from Last Time</a:t>
            </a:r>
          </a:p>
        </p:txBody>
      </p:sp>
      <p:sp>
        <p:nvSpPr>
          <p:cNvPr id="9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Really-Existing Socialism</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three takeaways, &amp; why they are important…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General Glut"/>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General Glut</a:t>
            </a:r>
          </a:p>
        </p:txBody>
      </p:sp>
      <p:sp>
        <p:nvSpPr>
          <p:cNvPr id="261" name="How is it that there can be a &quot;general glut&quot; in which pretty much every produced commodity and the labor of workers are in excess supply, given that humans are far from satiated with production goods and given that one person's expenditure is another per"/>
          <p:cNvSpPr txBox="1"/>
          <p:nvPr>
            <p:ph type="body" idx="4294967295"/>
          </p:nvPr>
        </p:nvSpPr>
        <p:spPr>
          <a:xfrm>
            <a:off x="457199" y="1023139"/>
            <a:ext cx="8228391" cy="5244065"/>
          </a:xfrm>
          <a:prstGeom prst="rect">
            <a:avLst/>
          </a:prstGeom>
        </p:spPr>
        <p:txBody>
          <a:bodyPr lIns="50800" tIns="50800" rIns="50800" bIns="50800" anchor="t"/>
          <a:lstStyle/>
          <a:p>
            <a:pPr marL="315100" indent="-315100" defTabSz="795527">
              <a:spcBef>
                <a:spcPts val="700"/>
              </a:spcBef>
              <a:defRPr sz="2000">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0" indent="-315100" defTabSz="795527">
              <a:spcBef>
                <a:spcPts val="700"/>
              </a:spcBef>
              <a:defRPr sz="2000">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0" indent="-315100" defTabSz="795527">
              <a:spcBef>
                <a:spcPts val="700"/>
              </a:spcBef>
              <a:defRPr sz="2000">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0" indent="-315100" defTabSz="795527">
              <a:spcBef>
                <a:spcPts val="700"/>
              </a:spcBef>
              <a:defRPr sz="2000">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What Had Ended Previous Downturns?"/>
          <p:cNvSpPr txBox="1"/>
          <p:nvPr>
            <p:ph type="title" idx="4294967295"/>
          </p:nvPr>
        </p:nvSpPr>
        <p:spPr>
          <a:xfrm>
            <a:off x="457199" y="-2"/>
            <a:ext cx="8228391" cy="1023143"/>
          </a:xfrm>
          <a:prstGeom prst="rect">
            <a:avLst/>
          </a:prstGeom>
        </p:spPr>
        <p:txBody>
          <a:bodyPr lIns="50800" tIns="50800" rIns="50800" bIns="50800"/>
          <a:lstStyle>
            <a:lvl1pPr defTabSz="250566">
              <a:defRPr sz="3400">
                <a:solidFill>
                  <a:srgbClr val="000080"/>
                </a:solidFill>
              </a:defRPr>
            </a:lvl1pPr>
          </a:lstStyle>
          <a:p>
            <a:pPr/>
            <a:r>
              <a:t>What Had Ended Previous Downturns?</a:t>
            </a:r>
          </a:p>
        </p:txBody>
      </p:sp>
      <p:sp>
        <p:nvSpPr>
          <p:cNvPr id="264"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1884—RR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1893—confidence that gold standard will be kept</a:t>
            </a:r>
          </a:p>
          <a:p>
            <a:pPr lvl="1" marL="685681" indent="-307857" defTabSz="777240">
              <a:spcBef>
                <a:spcPts val="700"/>
              </a:spcBef>
              <a:defRPr sz="2000">
                <a:uFill>
                  <a:solidFill>
                    <a:srgbClr val="000000"/>
                  </a:solidFill>
                </a:uFill>
                <a:latin typeface="Calibri"/>
                <a:ea typeface="Calibri"/>
                <a:cs typeface="Calibri"/>
                <a:sym typeface="Calibri"/>
              </a:defRPr>
            </a:pPr>
            <a:r>
              <a:t>1904—Theodore Roosevelt</a:t>
            </a:r>
          </a:p>
          <a:p>
            <a:pPr lvl="1" marL="685681" indent="-307857" defTabSz="777240">
              <a:spcBef>
                <a:spcPts val="700"/>
              </a:spcBef>
              <a:defRPr sz="2000">
                <a:uFill>
                  <a:solidFill>
                    <a:srgbClr val="000000"/>
                  </a:solidFill>
                </a:uFill>
                <a:latin typeface="Calibri"/>
                <a:ea typeface="Calibri"/>
                <a:cs typeface="Calibri"/>
                <a:sym typeface="Calibri"/>
              </a:defRPr>
            </a:pPr>
            <a:r>
              <a:t>1907—J.P. Morgan constitutes himself a pick-up central bank</a:t>
            </a:r>
          </a:p>
          <a:p>
            <a:pPr lvl="1" marL="685681" indent="-307857" defTabSz="777240">
              <a:spcBef>
                <a:spcPts val="700"/>
              </a:spcBef>
              <a:defRPr sz="2000">
                <a:uFill>
                  <a:solidFill>
                    <a:srgbClr val="000000"/>
                  </a:solidFill>
                </a:uFill>
                <a:latin typeface="Calibri"/>
                <a:ea typeface="Calibri"/>
                <a:cs typeface="Calibri"/>
                <a:sym typeface="Calibri"/>
              </a:defRPr>
            </a:pPr>
            <a:r>
              <a:t>1914—profits from European war demand WWI</a:t>
            </a:r>
          </a:p>
          <a:p>
            <a:pPr lvl="1" marL="685681" indent="-307857" defTabSz="777240">
              <a:spcBef>
                <a:spcPts val="700"/>
              </a:spcBef>
              <a:defRPr sz="2000">
                <a:uFill>
                  <a:solidFill>
                    <a:srgbClr val="000000"/>
                  </a:solidFill>
                </a:uFill>
                <a:latin typeface="Calibri"/>
                <a:ea typeface="Calibri"/>
                <a:cs typeface="Calibri"/>
                <a:sym typeface="Calibri"/>
              </a:defRPr>
            </a:pPr>
            <a:r>
              <a:t>1920—Federal Reserve reverses course</a:t>
            </a:r>
          </a:p>
        </p:txBody>
      </p:sp>
      <p:pic>
        <p:nvPicPr>
          <p:cNvPr id="265"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The Hoover Administration’s Reaction to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Hoover Administration’s Reaction to the Great Depression</a:t>
            </a:r>
          </a:p>
        </p:txBody>
      </p:sp>
      <p:sp>
        <p:nvSpPr>
          <p:cNvPr id="268" name="The 1929-1933 Hoover administration believed that little could be done.…"/>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00">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00">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00">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2" indent="-260773" defTabSz="658368">
              <a:spcBef>
                <a:spcPts val="600"/>
              </a:spcBef>
              <a:defRPr sz="1700">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00">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00">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Crying ‘Fire! Fire!’ in Noah’s Flood…”"/>
          <p:cNvSpPr txBox="1"/>
          <p:nvPr>
            <p:ph type="title" idx="4294967295"/>
          </p:nvPr>
        </p:nvSpPr>
        <p:spPr>
          <a:xfrm>
            <a:off x="457199" y="-2"/>
            <a:ext cx="8228391" cy="1023143"/>
          </a:xfrm>
          <a:prstGeom prst="rect">
            <a:avLst/>
          </a:prstGeom>
        </p:spPr>
        <p:txBody>
          <a:bodyPr lIns="50800" tIns="50800" rIns="50800" bIns="50800"/>
          <a:lstStyle>
            <a:lvl1pPr defTabSz="254673">
              <a:defRPr sz="3400">
                <a:solidFill>
                  <a:srgbClr val="000080"/>
                </a:solidFill>
              </a:defRPr>
            </a:lvl1pPr>
          </a:lstStyle>
          <a:p>
            <a:pPr/>
            <a:r>
              <a:t>“Crying ‘Fire! Fire!’ in Noah’s Flood…”</a:t>
            </a:r>
          </a:p>
        </p:txBody>
      </p:sp>
      <p:sp>
        <p:nvSpPr>
          <p:cNvPr id="271" name="France gold acquisition policy…"/>
          <p:cNvSpPr txBox="1"/>
          <p:nvPr>
            <p:ph type="body" sz="half" idx="4294967295"/>
          </p:nvPr>
        </p:nvSpPr>
        <p:spPr>
          <a:xfrm>
            <a:off x="457198" y="1023139"/>
            <a:ext cx="4117830" cy="5535217"/>
          </a:xfrm>
          <a:prstGeom prst="rect">
            <a:avLst/>
          </a:prstGeom>
        </p:spPr>
        <p:txBody>
          <a:bodyPr lIns="50800" tIns="50800" rIns="50800" bIns="50800" anchor="t"/>
          <a:lstStyle/>
          <a:p>
            <a:pPr marL="340454" indent="-340454" defTabSz="859536">
              <a:spcBef>
                <a:spcPts val="700"/>
              </a:spcBef>
              <a:defRPr sz="2200">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3" indent="-340453" defTabSz="859536">
              <a:spcBef>
                <a:spcPts val="700"/>
              </a:spcBef>
              <a:defRPr sz="2200">
                <a:uFill>
                  <a:solidFill>
                    <a:srgbClr val="000000"/>
                  </a:solidFill>
                </a:uFill>
                <a:latin typeface="Calibri"/>
                <a:ea typeface="Calibri"/>
                <a:cs typeface="Calibri"/>
                <a:sym typeface="Calibri"/>
              </a:defRPr>
            </a:pPr>
            <a:r>
              <a:t>Labor-side pressure…</a:t>
            </a:r>
          </a:p>
          <a:p>
            <a:pPr lvl="1" marL="758283" indent="-340453" defTabSz="859536">
              <a:spcBef>
                <a:spcPts val="700"/>
              </a:spcBef>
              <a:defRPr sz="2200">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00">
                <a:uFill>
                  <a:solidFill>
                    <a:srgbClr val="000000"/>
                  </a:solidFill>
                </a:uFill>
                <a:latin typeface="Calibri"/>
                <a:ea typeface="Calibri"/>
                <a:cs typeface="Calibri"/>
                <a:sym typeface="Calibri"/>
              </a:defRPr>
            </a:pPr>
            <a:r>
              <a:t>And then the belief that inflation was always just around the corner…</a:t>
            </a:r>
          </a:p>
        </p:txBody>
      </p:sp>
      <p:pic>
        <p:nvPicPr>
          <p:cNvPr id="272" name="UK_Economy_in_the_1920s___Economics_Help.png" descr="UK_Economy_in_the_1920s___Economics_Help.png"/>
          <p:cNvPicPr>
            <a:picLocks noChangeAspect="1"/>
          </p:cNvPicPr>
          <p:nvPr/>
        </p:nvPicPr>
        <p:blipFill>
          <a:blip r:embed="rId2">
            <a:extLst/>
          </a:blip>
          <a:stretch>
            <a:fillRect/>
          </a:stretch>
        </p:blipFill>
        <p:spPr>
          <a:xfrm>
            <a:off x="4470775" y="1023139"/>
            <a:ext cx="4214815" cy="5535217"/>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Review: New Deal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New Deals</a:t>
            </a:r>
          </a:p>
        </p:txBody>
      </p:sp>
      <p:sp>
        <p:nvSpPr>
          <p:cNvPr id="275" name="Japan: Takahashi Korekiyo…"/>
          <p:cNvSpPr txBox="1"/>
          <p:nvPr>
            <p:ph type="body" sz="half" idx="4294967295"/>
          </p:nvPr>
        </p:nvSpPr>
        <p:spPr>
          <a:xfrm>
            <a:off x="457198" y="1023139"/>
            <a:ext cx="3933213" cy="5546464"/>
          </a:xfrm>
          <a:prstGeom prst="rect">
            <a:avLst/>
          </a:prstGeom>
        </p:spPr>
        <p:txBody>
          <a:bodyPr lIns="50800" tIns="50800" rIns="50800" bIns="50800" anchor="t"/>
          <a:lstStyle/>
          <a:p>
            <a:pPr marL="347696" indent="-347696" defTabSz="877822">
              <a:spcBef>
                <a:spcPts val="800"/>
              </a:spcBef>
              <a:defRPr sz="2300">
                <a:uFill>
                  <a:solidFill>
                    <a:srgbClr val="000000"/>
                  </a:solidFill>
                </a:uFill>
                <a:latin typeface="Calibri"/>
                <a:ea typeface="Calibri"/>
                <a:cs typeface="Calibri"/>
                <a:sym typeface="Calibri"/>
              </a:defRPr>
            </a:pPr>
            <a:r>
              <a:t>Japan: Takahashi Korekiyo</a:t>
            </a:r>
          </a:p>
          <a:p>
            <a:pPr lvl="1" marL="774417" indent="-347696" defTabSz="877822">
              <a:spcBef>
                <a:spcPts val="800"/>
              </a:spcBef>
              <a:defRPr sz="2300">
                <a:uFill>
                  <a:solidFill>
                    <a:srgbClr val="000000"/>
                  </a:solidFill>
                </a:uFill>
                <a:latin typeface="Calibri"/>
                <a:ea typeface="Calibri"/>
                <a:cs typeface="Calibri"/>
                <a:sym typeface="Calibri"/>
              </a:defRPr>
            </a:pPr>
            <a:r>
              <a:t>moved early to maintain full employment</a:t>
            </a:r>
          </a:p>
          <a:p>
            <a:pPr marL="347696" indent="-347696" defTabSz="877822">
              <a:spcBef>
                <a:spcPts val="800"/>
              </a:spcBef>
              <a:defRPr sz="2300">
                <a:uFill>
                  <a:solidFill>
                    <a:srgbClr val="000000"/>
                  </a:solidFill>
                </a:uFill>
                <a:latin typeface="Calibri"/>
                <a:ea typeface="Calibri"/>
                <a:cs typeface="Calibri"/>
                <a:sym typeface="Calibri"/>
              </a:defRPr>
            </a:pPr>
            <a:r>
              <a:t>Britain: MacDonald-Snowden-Baldwin</a:t>
            </a:r>
          </a:p>
          <a:p>
            <a:pPr lvl="1" marL="774417" indent="-347696" defTabSz="877822">
              <a:spcBef>
                <a:spcPts val="800"/>
              </a:spcBef>
              <a:defRPr sz="2300">
                <a:uFill>
                  <a:solidFill>
                    <a:srgbClr val="000000"/>
                  </a:solidFill>
                </a:uFill>
                <a:latin typeface="Calibri"/>
                <a:ea typeface="Calibri"/>
                <a:cs typeface="Calibri"/>
                <a:sym typeface="Calibri"/>
              </a:defRPr>
            </a:pPr>
            <a:r>
              <a:t>Forced off…</a:t>
            </a:r>
          </a:p>
          <a:p>
            <a:pPr marL="347696" indent="-347696" defTabSz="877822">
              <a:spcBef>
                <a:spcPts val="800"/>
              </a:spcBef>
              <a:defRPr sz="2300">
                <a:uFill>
                  <a:solidFill>
                    <a:srgbClr val="000000"/>
                  </a:solidFill>
                </a:uFill>
                <a:latin typeface="Calibri"/>
                <a:ea typeface="Calibri"/>
                <a:cs typeface="Calibri"/>
                <a:sym typeface="Calibri"/>
              </a:defRPr>
            </a:pPr>
            <a:r>
              <a:t>Germany: Adolf Hitler</a:t>
            </a:r>
          </a:p>
          <a:p>
            <a:pPr lvl="1" marL="774417" indent="-347696" defTabSz="877822">
              <a:spcBef>
                <a:spcPts val="800"/>
              </a:spcBef>
              <a:defRPr sz="2300">
                <a:uFill>
                  <a:solidFill>
                    <a:srgbClr val="000000"/>
                  </a:solidFill>
                </a:uFill>
                <a:latin typeface="Calibri"/>
                <a:ea typeface="Calibri"/>
                <a:cs typeface="Calibri"/>
                <a:sym typeface="Calibri"/>
              </a:defRPr>
            </a:pPr>
            <a:r>
              <a:t>Succeeds Bruening</a:t>
            </a:r>
          </a:p>
          <a:p>
            <a:pPr marL="347696" indent="-347696" defTabSz="877822">
              <a:spcBef>
                <a:spcPts val="800"/>
              </a:spcBef>
              <a:defRPr sz="2300">
                <a:uFill>
                  <a:solidFill>
                    <a:srgbClr val="000000"/>
                  </a:solidFill>
                </a:uFill>
                <a:latin typeface="Calibri"/>
                <a:ea typeface="Calibri"/>
                <a:cs typeface="Calibri"/>
                <a:sym typeface="Calibri"/>
              </a:defRPr>
            </a:pPr>
            <a:r>
              <a:t>America: Franklin Delano Roosevelt</a:t>
            </a:r>
          </a:p>
          <a:p>
            <a:pPr lvl="1" marL="774417" indent="-347696" defTabSz="877822">
              <a:spcBef>
                <a:spcPts val="800"/>
              </a:spcBef>
              <a:defRPr sz="2300">
                <a:uFill>
                  <a:solidFill>
                    <a:srgbClr val="000000"/>
                  </a:solidFill>
                </a:uFill>
                <a:latin typeface="Calibri"/>
                <a:ea typeface="Calibri"/>
                <a:cs typeface="Calibri"/>
                <a:sym typeface="Calibri"/>
              </a:defRPr>
            </a:pPr>
            <a:r>
              <a:t>Succeeds Herbert Hoover</a:t>
            </a:r>
          </a:p>
          <a:p>
            <a:pPr marL="347696" indent="-347696" defTabSz="877822">
              <a:spcBef>
                <a:spcPts val="800"/>
              </a:spcBef>
              <a:defRPr sz="2300">
                <a:uFill>
                  <a:solidFill>
                    <a:srgbClr val="000000"/>
                  </a:solidFill>
                </a:uFill>
                <a:latin typeface="Calibri"/>
                <a:ea typeface="Calibri"/>
                <a:cs typeface="Calibri"/>
                <a:sym typeface="Calibri"/>
              </a:defRPr>
            </a:pPr>
            <a:r>
              <a:t>France: Leon Blum</a:t>
            </a:r>
          </a:p>
        </p:txBody>
      </p:sp>
      <p:pic>
        <p:nvPicPr>
          <p:cNvPr id="276" name="Recovery_in_the_Great_Depression_Does_Not_Begin_Until_You_Abandon_the_Gold_Standard.png" descr="Recovery_in_the_Great_Depression_Does_Not_Begin_Until_You_Abandon_the_Gold_Standard.png"/>
          <p:cNvPicPr>
            <a:picLocks noChangeAspect="1"/>
          </p:cNvPicPr>
          <p:nvPr/>
        </p:nvPicPr>
        <p:blipFill>
          <a:blip r:embed="rId2">
            <a:extLst/>
          </a:blip>
          <a:stretch>
            <a:fillRect/>
          </a:stretch>
        </p:blipFill>
        <p:spPr>
          <a:xfrm>
            <a:off x="4390409" y="1023139"/>
            <a:ext cx="4295181" cy="5546464"/>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World War II"/>
          <p:cNvSpPr txBox="1"/>
          <p:nvPr>
            <p:ph type="title" idx="4294967295"/>
          </p:nvPr>
        </p:nvSpPr>
        <p:spPr>
          <a:xfrm>
            <a:off x="457199" y="-1"/>
            <a:ext cx="8228391" cy="964262"/>
          </a:xfrm>
          <a:prstGeom prst="rect">
            <a:avLst/>
          </a:prstGeom>
        </p:spPr>
        <p:txBody>
          <a:bodyPr lIns="50800" tIns="50800" rIns="50800" bIns="50800"/>
          <a:lstStyle/>
          <a:p>
            <a:pPr/>
            <a:r>
              <a:t>Lecture: World War II</a:t>
            </a:r>
          </a:p>
        </p:txBody>
      </p:sp>
      <p:sp>
        <p:nvSpPr>
          <p:cNvPr id="279" name="Adolf Hitler took Malthus seriously:…"/>
          <p:cNvSpPr txBox="1"/>
          <p:nvPr>
            <p:ph type="body" sz="half" idx="4294967295"/>
          </p:nvPr>
        </p:nvSpPr>
        <p:spPr>
          <a:xfrm>
            <a:off x="457198" y="964260"/>
            <a:ext cx="3849565" cy="5500424"/>
          </a:xfrm>
          <a:prstGeom prst="rect">
            <a:avLst/>
          </a:prstGeom>
        </p:spPr>
        <p:txBody>
          <a:bodyPr lIns="50800" tIns="50800" rIns="50800" bIns="50800" anchor="t"/>
          <a:lstStyle/>
          <a:p>
            <a:pPr marL="213688" indent="-213688" defTabSz="539494">
              <a:spcBef>
                <a:spcPts val="400"/>
              </a:spcBef>
              <a:defRPr sz="1400">
                <a:uFill>
                  <a:solidFill>
                    <a:srgbClr val="000000"/>
                  </a:solidFill>
                </a:uFill>
                <a:latin typeface="Calibri"/>
                <a:ea typeface="Calibri"/>
                <a:cs typeface="Calibri"/>
                <a:sym typeface="Calibri"/>
              </a:defRPr>
            </a:pPr>
            <a:r>
              <a:t>Adolf Hitler took Malthus seriously:</a:t>
            </a:r>
          </a:p>
          <a:p>
            <a:pPr lvl="1" marL="475944" indent="-213688" defTabSz="539494">
              <a:spcBef>
                <a:spcPts val="400"/>
              </a:spcBef>
              <a:defRPr sz="1400">
                <a:uFill>
                  <a:solidFill>
                    <a:srgbClr val="000000"/>
                  </a:solidFill>
                </a:uFill>
                <a:latin typeface="Calibri"/>
                <a:ea typeface="Calibri"/>
                <a:cs typeface="Calibri"/>
                <a:sym typeface="Calibri"/>
              </a:defRPr>
            </a:pPr>
            <a:r>
              <a:t>“Germany has an annual increase in population of nearly nine hundred thousand souls. The difficulty of feeding this army of new citizens must grow greater from year to year and ultimately end in catastrophe.... There were four ways of avoiding so terrible a development…”</a:t>
            </a:r>
          </a:p>
          <a:p>
            <a:pPr marL="213688" indent="-213688" defTabSz="539494">
              <a:spcBef>
                <a:spcPts val="400"/>
              </a:spcBef>
              <a:defRPr sz="1400">
                <a:uFill>
                  <a:solidFill>
                    <a:srgbClr val="000000"/>
                  </a:solidFill>
                </a:uFill>
                <a:latin typeface="Calibri"/>
                <a:ea typeface="Calibri"/>
                <a:cs typeface="Calibri"/>
                <a:sym typeface="Calibri"/>
              </a:defRPr>
            </a:pPr>
            <a:r>
              <a:t>Birth control? That’s worse…</a:t>
            </a:r>
          </a:p>
          <a:p>
            <a:pPr marL="213688" indent="-213688" defTabSz="539494">
              <a:spcBef>
                <a:spcPts val="400"/>
              </a:spcBef>
              <a:defRPr sz="1400">
                <a:uFill>
                  <a:solidFill>
                    <a:srgbClr val="000000"/>
                  </a:solidFill>
                </a:uFill>
                <a:latin typeface="Calibri"/>
                <a:ea typeface="Calibri"/>
                <a:cs typeface="Calibri"/>
                <a:sym typeface="Calibri"/>
              </a:defRPr>
            </a:pPr>
            <a:r>
              <a:t>Agricultural productivity? Limited effect…</a:t>
            </a:r>
          </a:p>
          <a:p>
            <a:pPr marL="213688" indent="-213688" defTabSz="539494">
              <a:spcBef>
                <a:spcPts val="400"/>
              </a:spcBef>
              <a:defRPr sz="1400">
                <a:uFill>
                  <a:solidFill>
                    <a:srgbClr val="000000"/>
                  </a:solidFill>
                </a:uFill>
                <a:latin typeface="Calibri"/>
                <a:ea typeface="Calibri"/>
                <a:cs typeface="Calibri"/>
                <a:sym typeface="Calibri"/>
              </a:defRPr>
            </a:pPr>
            <a:r>
              <a:t>Export manufactures? “Unhealthy”—and incredibly risky given the British fleet…</a:t>
            </a:r>
          </a:p>
          <a:p>
            <a:pPr marL="213688" indent="-213688" defTabSz="539494">
              <a:spcBef>
                <a:spcPts val="400"/>
              </a:spcBef>
              <a:defRPr sz="1400">
                <a:uFill>
                  <a:solidFill>
                    <a:srgbClr val="000000"/>
                  </a:solidFill>
                </a:uFill>
                <a:latin typeface="Calibri"/>
                <a:ea typeface="Calibri"/>
                <a:cs typeface="Calibri"/>
                <a:sym typeface="Calibri"/>
              </a:defRPr>
            </a:pPr>
            <a:r>
              <a:t>“Living space”: Conquest and demographic replacement</a:t>
            </a:r>
          </a:p>
          <a:p>
            <a:pPr lvl="1" marL="475944" indent="-213688" defTabSz="539494">
              <a:spcBef>
                <a:spcPts val="400"/>
              </a:spcBef>
              <a:defRPr sz="1400">
                <a:uFill>
                  <a:solidFill>
                    <a:srgbClr val="000000"/>
                  </a:solidFill>
                </a:uFill>
                <a:latin typeface="Calibri"/>
                <a:ea typeface="Calibri"/>
                <a:cs typeface="Calibri"/>
                <a:sym typeface="Calibri"/>
              </a:defRPr>
            </a:pPr>
            <a:r>
              <a:t>Germany in a long-run fight for world domination with:</a:t>
            </a:r>
          </a:p>
          <a:p>
            <a:pPr lvl="2" marL="738198" indent="-213688" defTabSz="539494">
              <a:spcBef>
                <a:spcPts val="400"/>
              </a:spcBef>
              <a:defRPr sz="1400">
                <a:uFill>
                  <a:solidFill>
                    <a:srgbClr val="000000"/>
                  </a:solidFill>
                </a:uFill>
                <a:latin typeface="Calibri"/>
                <a:ea typeface="Calibri"/>
                <a:cs typeface="Calibri"/>
                <a:sym typeface="Calibri"/>
              </a:defRPr>
            </a:pPr>
            <a:r>
              <a:t>Britain</a:t>
            </a:r>
          </a:p>
          <a:p>
            <a:pPr lvl="2" marL="738198" indent="-213688" defTabSz="539494">
              <a:spcBef>
                <a:spcPts val="400"/>
              </a:spcBef>
              <a:defRPr sz="1400">
                <a:uFill>
                  <a:solidFill>
                    <a:srgbClr val="000000"/>
                  </a:solidFill>
                </a:uFill>
                <a:latin typeface="Calibri"/>
                <a:ea typeface="Calibri"/>
                <a:cs typeface="Calibri"/>
                <a:sym typeface="Calibri"/>
              </a:defRPr>
            </a:pPr>
            <a:r>
              <a:t>Russia</a:t>
            </a:r>
          </a:p>
          <a:p>
            <a:pPr lvl="2" marL="738198" indent="-213688" defTabSz="539494">
              <a:spcBef>
                <a:spcPts val="400"/>
              </a:spcBef>
              <a:defRPr sz="1400">
                <a:uFill>
                  <a:solidFill>
                    <a:srgbClr val="000000"/>
                  </a:solidFill>
                </a:uFill>
                <a:latin typeface="Calibri"/>
                <a:ea typeface="Calibri"/>
                <a:cs typeface="Calibri"/>
                <a:sym typeface="Calibri"/>
              </a:defRPr>
            </a:pPr>
            <a:r>
              <a:t>America</a:t>
            </a:r>
          </a:p>
          <a:p>
            <a:pPr lvl="2" marL="738198" indent="-213688" defTabSz="539494">
              <a:spcBef>
                <a:spcPts val="400"/>
              </a:spcBef>
              <a:defRPr sz="1400">
                <a:uFill>
                  <a:solidFill>
                    <a:srgbClr val="000000"/>
                  </a:solidFill>
                </a:uFill>
                <a:latin typeface="Calibri"/>
                <a:ea typeface="Calibri"/>
                <a:cs typeface="Calibri"/>
                <a:sym typeface="Calibri"/>
              </a:defRPr>
            </a:pPr>
            <a:r>
              <a:t>China? India?</a:t>
            </a:r>
          </a:p>
        </p:txBody>
      </p:sp>
      <p:pic>
        <p:nvPicPr>
          <p:cNvPr id="280" name="Image" descr="Image"/>
          <p:cNvPicPr>
            <a:picLocks noChangeAspect="1"/>
          </p:cNvPicPr>
          <p:nvPr/>
        </p:nvPicPr>
        <p:blipFill>
          <a:blip r:embed="rId2">
            <a:extLst/>
          </a:blip>
          <a:stretch>
            <a:fillRect/>
          </a:stretch>
        </p:blipFill>
        <p:spPr>
          <a:xfrm>
            <a:off x="4306759" y="964260"/>
            <a:ext cx="4378831" cy="4527711"/>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W.H. Auden"/>
          <p:cNvSpPr txBox="1"/>
          <p:nvPr>
            <p:ph type="title" idx="4294967295"/>
          </p:nvPr>
        </p:nvSpPr>
        <p:spPr>
          <a:xfrm>
            <a:off x="457199" y="-1"/>
            <a:ext cx="8228391" cy="964262"/>
          </a:xfrm>
          <a:prstGeom prst="rect">
            <a:avLst/>
          </a:prstGeom>
        </p:spPr>
        <p:txBody>
          <a:bodyPr lIns="50800" tIns="50800" rIns="50800" bIns="50800"/>
          <a:lstStyle>
            <a:lvl1pPr defTabSz="410764">
              <a:defRPr>
                <a:solidFill>
                  <a:srgbClr val="000080"/>
                </a:solidFill>
              </a:defRPr>
            </a:lvl1pPr>
          </a:lstStyle>
          <a:p>
            <a:pPr/>
            <a:r>
              <a:t>W.H. Auden</a:t>
            </a:r>
          </a:p>
        </p:txBody>
      </p:sp>
      <p:sp>
        <p:nvSpPr>
          <p:cNvPr id="283" name="From “September 1, 1939,” by W.H. Auden…"/>
          <p:cNvSpPr txBox="1"/>
          <p:nvPr>
            <p:ph type="body" sz="half" idx="4294967295"/>
          </p:nvPr>
        </p:nvSpPr>
        <p:spPr>
          <a:xfrm>
            <a:off x="457198" y="964260"/>
            <a:ext cx="3849565" cy="5500424"/>
          </a:xfrm>
          <a:prstGeom prst="rect">
            <a:avLst/>
          </a:prstGeom>
        </p:spPr>
        <p:txBody>
          <a:bodyPr lIns="50800" tIns="50800" rIns="50800" bIns="50800" anchor="t"/>
          <a:lstStyle/>
          <a:p>
            <a:pPr marL="0" indent="0" defTabSz="264352">
              <a:spcBef>
                <a:spcPts val="500"/>
              </a:spcBef>
              <a:buSzTx/>
              <a:buNone/>
              <a:defRPr b="1" sz="1470">
                <a:uFill>
                  <a:solidFill>
                    <a:srgbClr val="000000"/>
                  </a:solidFill>
                </a:uFill>
                <a:latin typeface="+mj-lt"/>
                <a:ea typeface="+mj-ea"/>
                <a:cs typeface="+mj-cs"/>
                <a:sym typeface="Helvetica"/>
              </a:defRPr>
            </a:pPr>
            <a:r>
              <a:t>From “September 1, 1939,” by W.H. Auden:</a:t>
            </a:r>
          </a:p>
          <a:p>
            <a:pPr marL="104707" indent="-104707" defTabSz="264352">
              <a:spcBef>
                <a:spcPts val="300"/>
              </a:spcBef>
              <a:defRPr sz="1176">
                <a:uFill>
                  <a:solidFill>
                    <a:srgbClr val="000000"/>
                  </a:solidFill>
                </a:uFill>
                <a:latin typeface="Times New Roman"/>
                <a:ea typeface="Times New Roman"/>
                <a:cs typeface="Times New Roman"/>
                <a:sym typeface="Times New Roman"/>
              </a:defRPr>
            </a:pPr>
            <a:r>
              <a:t>I sit in one of the dives</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On Fifty-second Street</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Uncertain and afraid</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As the clever hopes expire </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Of a low dishonest decade:</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Waves of anger and of fear </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Circulate over the bright</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And darkened lands of the earth, </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Obsessing our private lives;</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The unmentionable odor of death </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Offends the September night.</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Accurate scholarship can</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Unearth the whole offence </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From Luther until now</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That has driven a culture mad, </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Find what occurred at Linz,</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What huge imago made </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A psychopathic god:</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and the public know</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What all schoolchildren learn,</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Those to whom evil is done </a:t>
            </a:r>
          </a:p>
          <a:p>
            <a:pPr lvl="1" marL="0" indent="66087" defTabSz="264352">
              <a:spcBef>
                <a:spcPts val="300"/>
              </a:spcBef>
              <a:buSzTx/>
              <a:buNone/>
              <a:defRPr sz="1176">
                <a:uFill>
                  <a:solidFill>
                    <a:srgbClr val="000000"/>
                  </a:solidFill>
                </a:uFill>
                <a:latin typeface="Times New Roman"/>
                <a:ea typeface="Times New Roman"/>
                <a:cs typeface="Times New Roman"/>
                <a:sym typeface="Times New Roman"/>
              </a:defRPr>
            </a:pPr>
            <a:r>
              <a:t>Do evil in return...</a:t>
            </a:r>
          </a:p>
        </p:txBody>
      </p:sp>
      <p:pic>
        <p:nvPicPr>
          <p:cNvPr id="284" name="Cursor_and_rommel_in_north_africa_-_Google_Search.png" descr="Cursor_and_rommel_in_north_africa_-_Google_Search.png"/>
          <p:cNvPicPr>
            <a:picLocks noChangeAspect="1"/>
          </p:cNvPicPr>
          <p:nvPr/>
        </p:nvPicPr>
        <p:blipFill>
          <a:blip r:embed="rId2">
            <a:extLst/>
          </a:blip>
          <a:stretch>
            <a:fillRect/>
          </a:stretch>
        </p:blipFill>
        <p:spPr>
          <a:xfrm>
            <a:off x="4306759" y="964260"/>
            <a:ext cx="4378831" cy="5500424"/>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The Greater East Asia Co-Prosperity Sphere"/>
          <p:cNvSpPr txBox="1"/>
          <p:nvPr>
            <p:ph type="title" idx="4294967295"/>
          </p:nvPr>
        </p:nvSpPr>
        <p:spPr>
          <a:xfrm>
            <a:off x="457199" y="-1"/>
            <a:ext cx="8228391" cy="964262"/>
          </a:xfrm>
          <a:prstGeom prst="rect">
            <a:avLst/>
          </a:prstGeom>
        </p:spPr>
        <p:txBody>
          <a:bodyPr lIns="50800" tIns="50800" rIns="50800" bIns="50800"/>
          <a:lstStyle>
            <a:lvl1pPr defTabSz="221813">
              <a:defRPr sz="3000">
                <a:solidFill>
                  <a:srgbClr val="000080"/>
                </a:solidFill>
              </a:defRPr>
            </a:lvl1pPr>
          </a:lstStyle>
          <a:p>
            <a:pPr/>
            <a:r>
              <a:t>The Greater East Asia Co-Prosperity Sphere</a:t>
            </a:r>
          </a:p>
        </p:txBody>
      </p:sp>
      <p:sp>
        <p:nvSpPr>
          <p:cNvPr id="287" name="Korea and Taiwan…"/>
          <p:cNvSpPr txBox="1"/>
          <p:nvPr>
            <p:ph type="body" sz="half" idx="4294967295"/>
          </p:nvPr>
        </p:nvSpPr>
        <p:spPr>
          <a:xfrm>
            <a:off x="457199" y="964260"/>
            <a:ext cx="2694767" cy="5500424"/>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Korea and Taiwan</a:t>
            </a:r>
          </a:p>
          <a:p>
            <a:pPr marL="307856" indent="-307856" defTabSz="777240">
              <a:spcBef>
                <a:spcPts val="700"/>
              </a:spcBef>
              <a:defRPr sz="2000">
                <a:uFill>
                  <a:solidFill>
                    <a:srgbClr val="000000"/>
                  </a:solidFill>
                </a:uFill>
                <a:latin typeface="Calibri"/>
                <a:ea typeface="Calibri"/>
                <a:cs typeface="Calibri"/>
                <a:sym typeface="Calibri"/>
              </a:defRPr>
            </a:pPr>
            <a:r>
              <a:t>Manchukuo</a:t>
            </a:r>
          </a:p>
          <a:p>
            <a:pPr marL="307856" indent="-307856" defTabSz="777240">
              <a:spcBef>
                <a:spcPts val="700"/>
              </a:spcBef>
              <a:defRPr sz="2000">
                <a:uFill>
                  <a:solidFill>
                    <a:srgbClr val="000000"/>
                  </a:solidFill>
                </a:uFill>
                <a:latin typeface="Calibri"/>
                <a:ea typeface="Calibri"/>
                <a:cs typeface="Calibri"/>
                <a:sym typeface="Calibri"/>
              </a:defRPr>
            </a:pPr>
            <a:r>
              <a:t>The Marco Polo Bridge</a:t>
            </a:r>
          </a:p>
          <a:p>
            <a:pPr marL="307856" indent="-307856" defTabSz="777240">
              <a:spcBef>
                <a:spcPts val="700"/>
              </a:spcBef>
              <a:defRPr sz="2000">
                <a:uFill>
                  <a:solidFill>
                    <a:srgbClr val="000000"/>
                  </a:solidFill>
                </a:uFill>
                <a:latin typeface="Calibri"/>
                <a:ea typeface="Calibri"/>
                <a:cs typeface="Calibri"/>
                <a:sym typeface="Calibri"/>
              </a:defRPr>
            </a:pPr>
            <a:r>
              <a:t>Khalkin Gol</a:t>
            </a:r>
          </a:p>
          <a:p>
            <a:pPr marL="307856" indent="-307856" defTabSz="777240">
              <a:spcBef>
                <a:spcPts val="700"/>
              </a:spcBef>
              <a:defRPr sz="2000">
                <a:uFill>
                  <a:solidFill>
                    <a:srgbClr val="000000"/>
                  </a:solidFill>
                </a:uFill>
                <a:latin typeface="Calibri"/>
                <a:ea typeface="Calibri"/>
                <a:cs typeface="Calibri"/>
                <a:sym typeface="Calibri"/>
              </a:defRPr>
            </a:pPr>
            <a:r>
              <a:t>The attack on China</a:t>
            </a:r>
          </a:p>
          <a:p>
            <a:pPr marL="307856" indent="-307856" defTabSz="777240">
              <a:spcBef>
                <a:spcPts val="700"/>
              </a:spcBef>
              <a:defRPr sz="2000">
                <a:uFill>
                  <a:solidFill>
                    <a:srgbClr val="000000"/>
                  </a:solidFill>
                </a:uFill>
                <a:latin typeface="Calibri"/>
                <a:ea typeface="Calibri"/>
                <a:cs typeface="Calibri"/>
                <a:sym typeface="Calibri"/>
              </a:defRPr>
            </a:pPr>
            <a:r>
              <a:t>The move into Indochina</a:t>
            </a:r>
          </a:p>
          <a:p>
            <a:pPr lvl="1" marL="685681" indent="-307857" defTabSz="777240">
              <a:spcBef>
                <a:spcPts val="700"/>
              </a:spcBef>
              <a:defRPr sz="2000">
                <a:uFill>
                  <a:solidFill>
                    <a:srgbClr val="000000"/>
                  </a:solidFill>
                </a:uFill>
                <a:latin typeface="Calibri"/>
                <a:ea typeface="Calibri"/>
                <a:cs typeface="Calibri"/>
                <a:sym typeface="Calibri"/>
              </a:defRPr>
            </a:pPr>
            <a:r>
              <a:t>The oil embargo</a:t>
            </a:r>
          </a:p>
          <a:p>
            <a:pPr marL="307856" indent="-307856" defTabSz="777240">
              <a:spcBef>
                <a:spcPts val="700"/>
              </a:spcBef>
              <a:defRPr sz="2000">
                <a:uFill>
                  <a:solidFill>
                    <a:srgbClr val="000000"/>
                  </a:solidFill>
                </a:uFill>
                <a:latin typeface="Calibri"/>
                <a:ea typeface="Calibri"/>
                <a:cs typeface="Calibri"/>
                <a:sym typeface="Calibri"/>
              </a:defRPr>
            </a:pPr>
            <a:r>
              <a:t>Let’s attack two superpowers!</a:t>
            </a:r>
          </a:p>
          <a:p>
            <a:pPr lvl="1" marL="685681" indent="-307857" defTabSz="777240">
              <a:spcBef>
                <a:spcPts val="700"/>
              </a:spcBef>
              <a:defRPr sz="2000">
                <a:uFill>
                  <a:solidFill>
                    <a:srgbClr val="000000"/>
                  </a:solidFill>
                </a:uFill>
                <a:latin typeface="Calibri"/>
                <a:ea typeface="Calibri"/>
                <a:cs typeface="Calibri"/>
                <a:sym typeface="Calibri"/>
              </a:defRPr>
            </a:pPr>
            <a:r>
              <a:t>Repel their counterattacks</a:t>
            </a:r>
          </a:p>
          <a:p>
            <a:pPr lvl="1" marL="685681" indent="-307857" defTabSz="777240">
              <a:spcBef>
                <a:spcPts val="700"/>
              </a:spcBef>
              <a:defRPr sz="2000">
                <a:uFill>
                  <a:solidFill>
                    <a:srgbClr val="000000"/>
                  </a:solidFill>
                </a:uFill>
                <a:latin typeface="Calibri"/>
                <a:ea typeface="Calibri"/>
                <a:cs typeface="Calibri"/>
                <a:sym typeface="Calibri"/>
              </a:defRPr>
            </a:pPr>
            <a:r>
              <a:t>And then negotiate</a:t>
            </a:r>
          </a:p>
        </p:txBody>
      </p:sp>
      <p:pic>
        <p:nvPicPr>
          <p:cNvPr id="288" name="Image" descr="Image"/>
          <p:cNvPicPr>
            <a:picLocks noChangeAspect="1"/>
          </p:cNvPicPr>
          <p:nvPr/>
        </p:nvPicPr>
        <p:blipFill>
          <a:blip r:embed="rId2">
            <a:extLst/>
          </a:blip>
          <a:stretch>
            <a:fillRect/>
          </a:stretch>
        </p:blipFill>
        <p:spPr>
          <a:xfrm>
            <a:off x="3151964" y="964260"/>
            <a:ext cx="5533627" cy="5500424"/>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A Popular Hitler"/>
          <p:cNvSpPr txBox="1"/>
          <p:nvPr>
            <p:ph type="title" idx="4294967295"/>
          </p:nvPr>
        </p:nvSpPr>
        <p:spPr>
          <a:xfrm>
            <a:off x="457199" y="-1"/>
            <a:ext cx="8228391" cy="964262"/>
          </a:xfrm>
          <a:prstGeom prst="rect">
            <a:avLst/>
          </a:prstGeom>
        </p:spPr>
        <p:txBody>
          <a:bodyPr lIns="50800" tIns="50800" rIns="50800" bIns="50800"/>
          <a:lstStyle>
            <a:lvl1pPr defTabSz="410764">
              <a:defRPr>
                <a:solidFill>
                  <a:srgbClr val="000080"/>
                </a:solidFill>
              </a:defRPr>
            </a:lvl1pPr>
          </a:lstStyle>
          <a:p>
            <a:pPr/>
            <a:r>
              <a:t>A Popular Hitler</a:t>
            </a:r>
          </a:p>
        </p:txBody>
      </p:sp>
      <p:sp>
        <p:nvSpPr>
          <p:cNvPr id="291" name="The German economy recovered rapidly.…"/>
          <p:cNvSpPr txBox="1"/>
          <p:nvPr>
            <p:ph type="body" sz="half" idx="4294967295"/>
          </p:nvPr>
        </p:nvSpPr>
        <p:spPr>
          <a:xfrm>
            <a:off x="457198" y="964260"/>
            <a:ext cx="3849565" cy="5500424"/>
          </a:xfrm>
          <a:prstGeom prst="rect">
            <a:avLst/>
          </a:prstGeom>
        </p:spPr>
        <p:txBody>
          <a:bodyPr lIns="50800" tIns="50800" rIns="50800" bIns="50800" anchor="t"/>
          <a:lstStyle/>
          <a:p>
            <a:pPr marL="195579" indent="-195579" defTabSz="493776">
              <a:spcBef>
                <a:spcPts val="400"/>
              </a:spcBef>
              <a:defRPr sz="1200">
                <a:uFill>
                  <a:solidFill>
                    <a:srgbClr val="000000"/>
                  </a:solidFill>
                </a:uFill>
                <a:latin typeface="Calibri"/>
                <a:ea typeface="Calibri"/>
                <a:cs typeface="Calibri"/>
                <a:sym typeface="Calibri"/>
              </a:defRPr>
            </a:pPr>
            <a:r>
              <a:t>The German economy recovered rapidly.</a:t>
            </a:r>
          </a:p>
          <a:p>
            <a:pPr marL="195579" indent="-195579" defTabSz="493776">
              <a:spcBef>
                <a:spcPts val="400"/>
              </a:spcBef>
              <a:defRPr sz="1200">
                <a:uFill>
                  <a:solidFill>
                    <a:srgbClr val="000000"/>
                  </a:solidFill>
                </a:uFill>
                <a:latin typeface="Calibri"/>
                <a:ea typeface="Calibri"/>
                <a:cs typeface="Calibri"/>
                <a:sym typeface="Calibri"/>
              </a:defRPr>
            </a:pPr>
            <a:r>
              <a:t>But peaceful spending-fueled recovery was not what Hitler thought his regime was about. </a:t>
            </a:r>
          </a:p>
          <a:p>
            <a:pPr marL="195579" indent="-195579" defTabSz="493776">
              <a:spcBef>
                <a:spcPts val="400"/>
              </a:spcBef>
              <a:defRPr sz="1200">
                <a:uFill>
                  <a:solidFill>
                    <a:srgbClr val="000000"/>
                  </a:solidFill>
                </a:uFill>
                <a:latin typeface="Calibri"/>
                <a:ea typeface="Calibri"/>
                <a:cs typeface="Calibri"/>
                <a:sym typeface="Calibri"/>
              </a:defRPr>
            </a:pPr>
            <a:r>
              <a:t>His regime was about German rearmament</a:t>
            </a:r>
          </a:p>
          <a:p>
            <a:pPr marL="195579" indent="-195579" defTabSz="493776">
              <a:spcBef>
                <a:spcPts val="400"/>
              </a:spcBef>
              <a:defRPr sz="1200">
                <a:uFill>
                  <a:solidFill>
                    <a:srgbClr val="000000"/>
                  </a:solidFill>
                </a:uFill>
                <a:latin typeface="Calibri"/>
                <a:ea typeface="Calibri"/>
                <a:cs typeface="Calibri"/>
                <a:sym typeface="Calibri"/>
              </a:defRPr>
            </a:pPr>
            <a:r>
              <a:t>The victorious allies of World War I faced a knotty foreign policy problem. </a:t>
            </a:r>
          </a:p>
          <a:p>
            <a:pPr lvl="1" marL="435609" indent="-195579" defTabSz="493776">
              <a:spcBef>
                <a:spcPts val="400"/>
              </a:spcBef>
              <a:defRPr sz="1200">
                <a:uFill>
                  <a:solidFill>
                    <a:srgbClr val="000000"/>
                  </a:solidFill>
                </a:uFill>
                <a:latin typeface="Calibri"/>
                <a:ea typeface="Calibri"/>
                <a:cs typeface="Calibri"/>
                <a:sym typeface="Calibri"/>
              </a:defRPr>
            </a:pPr>
            <a:r>
              <a:t>The isolationist United States was uninterested in sending soldiers and garrisons to Europe. </a:t>
            </a:r>
          </a:p>
          <a:p>
            <a:pPr lvl="2" marL="675640" indent="-195579" defTabSz="493776">
              <a:spcBef>
                <a:spcPts val="400"/>
              </a:spcBef>
              <a:defRPr sz="1200">
                <a:uFill>
                  <a:solidFill>
                    <a:srgbClr val="000000"/>
                  </a:solidFill>
                </a:uFill>
                <a:latin typeface="Calibri"/>
                <a:ea typeface="Calibri"/>
                <a:cs typeface="Calibri"/>
                <a:sym typeface="Calibri"/>
              </a:defRPr>
            </a:pPr>
            <a:r>
              <a:t>The British and French electorates definitely did not want to do World War I again. </a:t>
            </a:r>
          </a:p>
          <a:p>
            <a:pPr lvl="2" marL="675640" indent="-195579" defTabSz="493776">
              <a:spcBef>
                <a:spcPts val="400"/>
              </a:spcBef>
              <a:defRPr sz="1200">
                <a:uFill>
                  <a:solidFill>
                    <a:srgbClr val="000000"/>
                  </a:solidFill>
                </a:uFill>
                <a:latin typeface="Calibri"/>
                <a:ea typeface="Calibri"/>
                <a:cs typeface="Calibri"/>
                <a:sym typeface="Calibri"/>
              </a:defRPr>
            </a:pPr>
            <a:r>
              <a:t>And Hitler’s program of rearmament and national self-assertion demanded that Britain and France make a choice.</a:t>
            </a:r>
          </a:p>
          <a:p>
            <a:pPr marL="195579" indent="-195579" defTabSz="493776">
              <a:spcBef>
                <a:spcPts val="400"/>
              </a:spcBef>
              <a:defRPr sz="1200">
                <a:uFill>
                  <a:solidFill>
                    <a:srgbClr val="000000"/>
                  </a:solidFill>
                </a:uFill>
                <a:latin typeface="Calibri"/>
                <a:ea typeface="Calibri"/>
                <a:cs typeface="Calibri"/>
                <a:sym typeface="Calibri"/>
              </a:defRPr>
            </a:pPr>
            <a:r>
              <a:t>The Westphalian sovereignty principle</a:t>
            </a:r>
          </a:p>
          <a:p>
            <a:pPr marL="195579" indent="-195579" defTabSz="493776">
              <a:spcBef>
                <a:spcPts val="400"/>
              </a:spcBef>
              <a:defRPr sz="1200">
                <a:uFill>
                  <a:solidFill>
                    <a:srgbClr val="000000"/>
                  </a:solidFill>
                </a:uFill>
                <a:latin typeface="Calibri"/>
                <a:ea typeface="Calibri"/>
                <a:cs typeface="Calibri"/>
                <a:sym typeface="Calibri"/>
              </a:defRPr>
            </a:pPr>
            <a:r>
              <a:t>Adjustment of national borders to correspond to linguistic groupings</a:t>
            </a:r>
          </a:p>
          <a:p>
            <a:pPr lvl="1" marL="435609" indent="-195579" defTabSz="493776">
              <a:spcBef>
                <a:spcPts val="400"/>
              </a:spcBef>
              <a:defRPr sz="1200">
                <a:uFill>
                  <a:solidFill>
                    <a:srgbClr val="000000"/>
                  </a:solidFill>
                </a:uFill>
                <a:latin typeface="Calibri"/>
                <a:ea typeface="Calibri"/>
                <a:cs typeface="Calibri"/>
                <a:sym typeface="Calibri"/>
              </a:defRPr>
            </a:pPr>
            <a:r>
              <a:t>People should be ruled from a capital where people spoke the same language that they did</a:t>
            </a:r>
          </a:p>
          <a:p>
            <a:pPr marL="195579" indent="-195579" defTabSz="493776">
              <a:spcBef>
                <a:spcPts val="400"/>
              </a:spcBef>
              <a:defRPr sz="1200">
                <a:uFill>
                  <a:solidFill>
                    <a:srgbClr val="000000"/>
                  </a:solidFill>
                </a:uFill>
                <a:latin typeface="Calibri"/>
                <a:ea typeface="Calibri"/>
                <a:cs typeface="Calibri"/>
                <a:sym typeface="Calibri"/>
              </a:defRPr>
            </a:pPr>
            <a:r>
              <a:t>Rearmament</a:t>
            </a:r>
          </a:p>
          <a:p>
            <a:pPr marL="195579" indent="-195579" defTabSz="493776">
              <a:spcBef>
                <a:spcPts val="400"/>
              </a:spcBef>
              <a:defRPr sz="1200">
                <a:uFill>
                  <a:solidFill>
                    <a:srgbClr val="000000"/>
                  </a:solidFill>
                </a:uFill>
                <a:latin typeface="Calibri"/>
                <a:ea typeface="Calibri"/>
                <a:cs typeface="Calibri"/>
                <a:sym typeface="Calibri"/>
              </a:defRPr>
            </a:pPr>
            <a:r>
              <a:t>Rhineland</a:t>
            </a:r>
          </a:p>
          <a:p>
            <a:pPr marL="195579" indent="-195579" defTabSz="493776">
              <a:spcBef>
                <a:spcPts val="400"/>
              </a:spcBef>
              <a:defRPr sz="1200">
                <a:uFill>
                  <a:solidFill>
                    <a:srgbClr val="000000"/>
                  </a:solidFill>
                </a:uFill>
                <a:latin typeface="Calibri"/>
                <a:ea typeface="Calibri"/>
                <a:cs typeface="Calibri"/>
                <a:sym typeface="Calibri"/>
              </a:defRPr>
            </a:pPr>
            <a:r>
              <a:t>The Soviet threat</a:t>
            </a:r>
          </a:p>
          <a:p>
            <a:pPr marL="195579" indent="-195579" defTabSz="493776">
              <a:spcBef>
                <a:spcPts val="400"/>
              </a:spcBef>
              <a:defRPr sz="1200">
                <a:uFill>
                  <a:solidFill>
                    <a:srgbClr val="000000"/>
                  </a:solidFill>
                </a:uFill>
                <a:latin typeface="Calibri"/>
                <a:ea typeface="Calibri"/>
                <a:cs typeface="Calibri"/>
                <a:sym typeface="Calibri"/>
              </a:defRPr>
            </a:pPr>
            <a:r>
              <a:t>Anschluss</a:t>
            </a:r>
          </a:p>
        </p:txBody>
      </p:sp>
      <p:pic>
        <p:nvPicPr>
          <p:cNvPr id="292" name="Cursor_and_adolf_hitler_-_Google_Search.png" descr="Cursor_and_adolf_hitler_-_Google_Search.png"/>
          <p:cNvPicPr>
            <a:picLocks noChangeAspect="1"/>
          </p:cNvPicPr>
          <p:nvPr/>
        </p:nvPicPr>
        <p:blipFill>
          <a:blip r:embed="rId2">
            <a:extLst/>
          </a:blip>
          <a:stretch>
            <a:fillRect/>
          </a:stretch>
        </p:blipFill>
        <p:spPr>
          <a:xfrm>
            <a:off x="4288115" y="964260"/>
            <a:ext cx="4397475" cy="5500424"/>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Munich to Warsaw"/>
          <p:cNvSpPr txBox="1"/>
          <p:nvPr>
            <p:ph type="title" idx="4294967295"/>
          </p:nvPr>
        </p:nvSpPr>
        <p:spPr>
          <a:xfrm>
            <a:off x="457199" y="-1"/>
            <a:ext cx="8228391" cy="964262"/>
          </a:xfrm>
          <a:prstGeom prst="rect">
            <a:avLst/>
          </a:prstGeom>
        </p:spPr>
        <p:txBody>
          <a:bodyPr lIns="50800" tIns="50800" rIns="50800" bIns="50800"/>
          <a:lstStyle>
            <a:lvl1pPr defTabSz="410764">
              <a:defRPr>
                <a:solidFill>
                  <a:srgbClr val="000080"/>
                </a:solidFill>
              </a:defRPr>
            </a:lvl1pPr>
          </a:lstStyle>
          <a:p>
            <a:pPr/>
            <a:r>
              <a:t>Munich to Warsaw</a:t>
            </a:r>
          </a:p>
        </p:txBody>
      </p:sp>
      <p:sp>
        <p:nvSpPr>
          <p:cNvPr id="295" name="Munich…"/>
          <p:cNvSpPr txBox="1"/>
          <p:nvPr>
            <p:ph type="body" sz="half" idx="4294967295"/>
          </p:nvPr>
        </p:nvSpPr>
        <p:spPr>
          <a:xfrm>
            <a:off x="457198" y="964260"/>
            <a:ext cx="3468870" cy="5500424"/>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Munich</a:t>
            </a:r>
          </a:p>
          <a:p>
            <a:pPr marL="289748" indent="-289748" defTabSz="731519">
              <a:spcBef>
                <a:spcPts val="600"/>
              </a:spcBef>
              <a:defRPr sz="1900">
                <a:uFill>
                  <a:solidFill>
                    <a:srgbClr val="000000"/>
                  </a:solidFill>
                </a:uFill>
                <a:latin typeface="Calibri"/>
                <a:ea typeface="Calibri"/>
                <a:cs typeface="Calibri"/>
                <a:sym typeface="Calibri"/>
              </a:defRPr>
            </a:pPr>
            <a:r>
              <a:t>March 1939</a:t>
            </a:r>
          </a:p>
          <a:p>
            <a:pPr lvl="1" marL="645348" indent="-289748" defTabSz="731519">
              <a:spcBef>
                <a:spcPts val="600"/>
              </a:spcBef>
              <a:defRPr sz="1900">
                <a:uFill>
                  <a:solidFill>
                    <a:srgbClr val="000000"/>
                  </a:solidFill>
                </a:uFill>
                <a:latin typeface="Calibri"/>
                <a:ea typeface="Calibri"/>
                <a:cs typeface="Calibri"/>
                <a:sym typeface="Calibri"/>
              </a:defRPr>
            </a:pPr>
            <a:r>
              <a:t>The bloodless conquest of Czechoslovakia</a:t>
            </a:r>
          </a:p>
          <a:p>
            <a:pPr lvl="1" marL="645348" indent="-289748" defTabSz="731519">
              <a:spcBef>
                <a:spcPts val="600"/>
              </a:spcBef>
              <a:defRPr sz="1900">
                <a:uFill>
                  <a:solidFill>
                    <a:srgbClr val="000000"/>
                  </a:solidFill>
                </a:uFill>
                <a:latin typeface="Calibri"/>
                <a:ea typeface="Calibri"/>
                <a:cs typeface="Calibri"/>
                <a:sym typeface="Calibri"/>
              </a:defRPr>
            </a:pPr>
            <a:r>
              <a:t>The guarantees to Poland and Romania</a:t>
            </a:r>
          </a:p>
          <a:p>
            <a:pPr marL="289748" indent="-289748" defTabSz="731519">
              <a:spcBef>
                <a:spcPts val="600"/>
              </a:spcBef>
              <a:defRPr sz="1900">
                <a:uFill>
                  <a:solidFill>
                    <a:srgbClr val="000000"/>
                  </a:solidFill>
                </a:uFill>
                <a:latin typeface="Calibri"/>
                <a:ea typeface="Calibri"/>
                <a:cs typeface="Calibri"/>
                <a:sym typeface="Calibri"/>
              </a:defRPr>
            </a:pPr>
            <a:r>
              <a:t>Striking an alliance between Britain, France, and the Soviet Union</a:t>
            </a:r>
          </a:p>
          <a:p>
            <a:pPr lvl="1" marL="645348" indent="-289748" defTabSz="731519">
              <a:spcBef>
                <a:spcPts val="600"/>
              </a:spcBef>
              <a:defRPr sz="1900">
                <a:uFill>
                  <a:solidFill>
                    <a:srgbClr val="000000"/>
                  </a:solidFill>
                </a:uFill>
                <a:latin typeface="Calibri"/>
                <a:ea typeface="Calibri"/>
                <a:cs typeface="Calibri"/>
                <a:sym typeface="Calibri"/>
              </a:defRPr>
            </a:pPr>
            <a:r>
              <a:t>What do the fascists want, comrade? They want to exploit us, comrade?</a:t>
            </a:r>
          </a:p>
          <a:p>
            <a:pPr marL="289748" indent="-289748" defTabSz="731519">
              <a:spcBef>
                <a:spcPts val="600"/>
              </a:spcBef>
              <a:defRPr sz="1900">
                <a:uFill>
                  <a:solidFill>
                    <a:srgbClr val="000000"/>
                  </a:solidFill>
                </a:uFill>
                <a:latin typeface="Calibri"/>
                <a:ea typeface="Calibri"/>
                <a:cs typeface="Calibri"/>
                <a:sym typeface="Calibri"/>
              </a:defRPr>
            </a:pPr>
            <a:r>
              <a:t>The Hitler-Stalin pact</a:t>
            </a:r>
          </a:p>
          <a:p>
            <a:pPr marL="289748" indent="-289748" defTabSz="731519">
              <a:spcBef>
                <a:spcPts val="600"/>
              </a:spcBef>
              <a:defRPr sz="1900">
                <a:uFill>
                  <a:solidFill>
                    <a:srgbClr val="000000"/>
                  </a:solidFill>
                </a:uFill>
                <a:latin typeface="Calibri"/>
                <a:ea typeface="Calibri"/>
                <a:cs typeface="Calibri"/>
                <a:sym typeface="Calibri"/>
              </a:defRPr>
            </a:pPr>
            <a:r>
              <a:t>Britain and France rise to the challenge…</a:t>
            </a:r>
          </a:p>
        </p:txBody>
      </p:sp>
      <p:pic>
        <p:nvPicPr>
          <p:cNvPr id="296" name="Cursor_and_polish_campaign_of_1939_-_Google_Search.png" descr="Cursor_and_polish_campaign_of_1939_-_Google_Search.png"/>
          <p:cNvPicPr>
            <a:picLocks noChangeAspect="1"/>
          </p:cNvPicPr>
          <p:nvPr/>
        </p:nvPicPr>
        <p:blipFill>
          <a:blip r:embed="rId2">
            <a:extLst/>
          </a:blip>
          <a:stretch>
            <a:fillRect/>
          </a:stretch>
        </p:blipFill>
        <p:spPr>
          <a:xfrm>
            <a:off x="3926065" y="964260"/>
            <a:ext cx="4759525" cy="408979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To Your iClickers"/>
          <p:cNvSpPr txBox="1"/>
          <p:nvPr>
            <p:ph type="title"/>
          </p:nvPr>
        </p:nvSpPr>
        <p:spPr>
          <a:xfrm>
            <a:off x="371389" y="-1"/>
            <a:ext cx="8341554" cy="1071564"/>
          </a:xfrm>
          <a:prstGeom prst="rect">
            <a:avLst/>
          </a:prstGeom>
        </p:spPr>
        <p:txBody>
          <a:bodyPr/>
          <a:lstStyle/>
          <a:p>
            <a:pPr/>
            <a:r>
              <a:t>To Your iClickers</a:t>
            </a:r>
          </a:p>
        </p:txBody>
      </p:sp>
      <p:sp>
        <p:nvSpPr>
          <p:cNvPr id="97" name="In the abortive German communist revolution of January 1919, Petty Officer Lemmgen and his forces failed to take control of the offices of the Ministry of War because:…"/>
          <p:cNvSpPr txBox="1"/>
          <p:nvPr>
            <p:ph type="body" idx="1"/>
          </p:nvPr>
        </p:nvSpPr>
        <p:spPr>
          <a:xfrm>
            <a:off x="371389" y="1071561"/>
            <a:ext cx="8427771" cy="5311435"/>
          </a:xfrm>
          <a:prstGeom prst="rect">
            <a:avLst/>
          </a:prstGeom>
        </p:spPr>
        <p:txBody>
          <a:bodyPr anchor="t"/>
          <a:lstStyle/>
          <a:p>
            <a:pPr marL="0" indent="0" defTabSz="340935">
              <a:spcBef>
                <a:spcPts val="700"/>
              </a:spcBef>
              <a:buSzTx/>
              <a:buNone/>
              <a:defRPr b="1" sz="1900">
                <a:latin typeface="+mj-lt"/>
                <a:ea typeface="+mj-ea"/>
                <a:cs typeface="+mj-cs"/>
                <a:sym typeface="Helvetica"/>
              </a:defRPr>
            </a:pPr>
            <a:r>
              <a:t>In the abortive German communist revolution of January 1919, Petty Officer Lemmgen and his forces failed to take control of the offices of the Ministry of War because:</a:t>
            </a:r>
          </a:p>
          <a:p>
            <a:pPr marL="0" indent="0" defTabSz="340935">
              <a:spcBef>
                <a:spcPts val="700"/>
              </a:spcBef>
              <a:buSzTx/>
              <a:buNone/>
              <a:defRPr b="1" sz="1900">
                <a:latin typeface="+mj-lt"/>
                <a:ea typeface="+mj-ea"/>
                <a:cs typeface="+mj-cs"/>
                <a:sym typeface="Helvetica"/>
              </a:defRPr>
            </a:pPr>
          </a:p>
          <a:p>
            <a:pPr marL="332872" indent="-332872" defTabSz="340935">
              <a:spcBef>
                <a:spcPts val="700"/>
              </a:spcBef>
              <a:buSzPct val="100000"/>
              <a:buAutoNum type="alphaUcPeriod" startAt="1"/>
              <a:defRPr sz="1900"/>
            </a:pPr>
            <a:r>
              <a:t>Lieutenant Hamburger objected that the document authorizing him to do so was handwritten, and Lemmgen returned to Revolutionary HQ to get the document typed.</a:t>
            </a:r>
          </a:p>
          <a:p>
            <a:pPr marL="332872" indent="-332872" defTabSz="340935">
              <a:spcBef>
                <a:spcPts val="700"/>
              </a:spcBef>
              <a:buSzPct val="100000"/>
              <a:buAutoNum type="alphaUcPeriod" startAt="1"/>
              <a:defRPr sz="1900"/>
            </a:pPr>
            <a:r>
              <a:t>Lieutenant Hamburger objected that the document authorizing him to do so was not signed, and Lemmgen returned to Revolutionary HQ to get the document signed.</a:t>
            </a:r>
          </a:p>
          <a:p>
            <a:pPr marL="332872" indent="-332872" defTabSz="340935">
              <a:spcBef>
                <a:spcPts val="700"/>
              </a:spcBef>
              <a:buSzPct val="100000"/>
              <a:buAutoNum type="alphaUcPeriod" startAt="1"/>
              <a:defRPr sz="1900"/>
            </a:pPr>
            <a:r>
              <a:t>Lieutenant Hamburger objected that the Revolutionary Council that had produced the document was a bunch of traitors.</a:t>
            </a:r>
          </a:p>
          <a:p>
            <a:pPr marL="332872" indent="-332872" defTabSz="340935">
              <a:spcBef>
                <a:spcPts val="700"/>
              </a:spcBef>
              <a:buSzPct val="100000"/>
              <a:buAutoNum type="alphaUcPeriod" startAt="1"/>
              <a:defRPr sz="1900"/>
            </a:pPr>
            <a:r>
              <a:t>Lieutenant Hamburger objected that the Revolutionary Council was only made up of a minority of the leaders of the German Socialist Party.</a:t>
            </a:r>
          </a:p>
          <a:p>
            <a:pPr marL="332872" indent="-332872" defTabSz="340935">
              <a:spcBef>
                <a:spcPts val="700"/>
              </a:spcBef>
              <a:buSzPct val="100000"/>
              <a:buAutoNum type="alphaUcPeriod" startAt="1"/>
              <a:defRPr sz="1900"/>
            </a:pPr>
            <a:r>
              <a:t>None of the above.</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Blitzkrieg!"/>
          <p:cNvSpPr txBox="1"/>
          <p:nvPr>
            <p:ph type="title" idx="4294967295"/>
          </p:nvPr>
        </p:nvSpPr>
        <p:spPr>
          <a:xfrm>
            <a:off x="457199" y="-1"/>
            <a:ext cx="8228391" cy="964262"/>
          </a:xfrm>
          <a:prstGeom prst="rect">
            <a:avLst/>
          </a:prstGeom>
        </p:spPr>
        <p:txBody>
          <a:bodyPr lIns="50800" tIns="50800" rIns="50800" bIns="50800"/>
          <a:lstStyle>
            <a:lvl1pPr defTabSz="410764">
              <a:defRPr>
                <a:solidFill>
                  <a:srgbClr val="000080"/>
                </a:solidFill>
              </a:defRPr>
            </a:lvl1pPr>
          </a:lstStyle>
          <a:p>
            <a:pPr/>
            <a:r>
              <a:t>Blitzkrieg!</a:t>
            </a:r>
          </a:p>
        </p:txBody>
      </p:sp>
      <p:sp>
        <p:nvSpPr>
          <p:cNvPr id="299" name="Nazis tactically superior: 2-1 to 5-1 tactical/operational casualty rates…"/>
          <p:cNvSpPr txBox="1"/>
          <p:nvPr>
            <p:ph type="body" sz="half" idx="4294967295"/>
          </p:nvPr>
        </p:nvSpPr>
        <p:spPr>
          <a:xfrm>
            <a:off x="457198" y="964260"/>
            <a:ext cx="3468870" cy="5500424"/>
          </a:xfrm>
          <a:prstGeom prst="rect">
            <a:avLst/>
          </a:prstGeom>
        </p:spPr>
        <p:txBody>
          <a:bodyPr lIns="50800" tIns="50800" rIns="50800" bIns="50800" anchor="t"/>
          <a:lstStyle/>
          <a:p>
            <a:pPr marL="235420" indent="-235420" defTabSz="594359">
              <a:spcBef>
                <a:spcPts val="500"/>
              </a:spcBef>
              <a:defRPr sz="1500">
                <a:uFill>
                  <a:solidFill>
                    <a:srgbClr val="000000"/>
                  </a:solidFill>
                </a:uFill>
                <a:latin typeface="Calibri"/>
                <a:ea typeface="Calibri"/>
                <a:cs typeface="Calibri"/>
                <a:sym typeface="Calibri"/>
              </a:defRPr>
            </a:pPr>
            <a:r>
              <a:t>Nazis tactically superior: 2-1 to 5-1 tactical/operational casualty rates</a:t>
            </a:r>
          </a:p>
          <a:p>
            <a:pPr marL="235420" indent="-235420" defTabSz="594359">
              <a:spcBef>
                <a:spcPts val="500"/>
              </a:spcBef>
              <a:defRPr sz="1500">
                <a:uFill>
                  <a:solidFill>
                    <a:srgbClr val="000000"/>
                  </a:solidFill>
                </a:uFill>
                <a:latin typeface="Calibri"/>
                <a:ea typeface="Calibri"/>
                <a:cs typeface="Calibri"/>
                <a:sym typeface="Calibri"/>
              </a:defRPr>
            </a:pPr>
            <a:r>
              <a:t>Nazis operationally superior: </a:t>
            </a:r>
          </a:p>
          <a:p>
            <a:pPr lvl="1" marL="524344" indent="-235420" defTabSz="594359">
              <a:spcBef>
                <a:spcPts val="500"/>
              </a:spcBef>
              <a:defRPr sz="1500">
                <a:uFill>
                  <a:solidFill>
                    <a:srgbClr val="000000"/>
                  </a:solidFill>
                </a:uFill>
                <a:latin typeface="Calibri"/>
                <a:ea typeface="Calibri"/>
                <a:cs typeface="Calibri"/>
                <a:sym typeface="Calibri"/>
              </a:defRPr>
            </a:pPr>
            <a:r>
              <a:t>French armored divisions:</a:t>
            </a:r>
          </a:p>
          <a:p>
            <a:pPr lvl="2" marL="813270" indent="-235420" defTabSz="594359">
              <a:spcBef>
                <a:spcPts val="500"/>
              </a:spcBef>
              <a:defRPr sz="1500">
                <a:uFill>
                  <a:solidFill>
                    <a:srgbClr val="000000"/>
                  </a:solidFill>
                </a:uFill>
                <a:latin typeface="Calibri"/>
                <a:ea typeface="Calibri"/>
                <a:cs typeface="Calibri"/>
                <a:sym typeface="Calibri"/>
              </a:defRPr>
            </a:pPr>
            <a:r>
              <a:t>1st out of gas</a:t>
            </a:r>
          </a:p>
          <a:p>
            <a:pPr lvl="2" marL="813270" indent="-235420" defTabSz="594359">
              <a:spcBef>
                <a:spcPts val="500"/>
              </a:spcBef>
              <a:defRPr sz="1500">
                <a:uFill>
                  <a:solidFill>
                    <a:srgbClr val="000000"/>
                  </a:solidFill>
                </a:uFill>
                <a:latin typeface="Calibri"/>
                <a:ea typeface="Calibri"/>
                <a:cs typeface="Calibri"/>
                <a:sym typeface="Calibri"/>
              </a:defRPr>
            </a:pPr>
            <a:r>
              <a:t>2nd assembly areas overrun</a:t>
            </a:r>
          </a:p>
          <a:p>
            <a:pPr lvl="2" marL="813270" indent="-235420" defTabSz="594359">
              <a:spcBef>
                <a:spcPts val="500"/>
              </a:spcBef>
              <a:defRPr sz="1500">
                <a:uFill>
                  <a:solidFill>
                    <a:srgbClr val="000000"/>
                  </a:solidFill>
                </a:uFill>
                <a:latin typeface="Calibri"/>
                <a:ea typeface="Calibri"/>
                <a:cs typeface="Calibri"/>
                <a:sym typeface="Calibri"/>
              </a:defRPr>
            </a:pPr>
            <a:r>
              <a:t>3rd and General Huntziger</a:t>
            </a:r>
          </a:p>
          <a:p>
            <a:pPr lvl="2" marL="813270" indent="-235420" defTabSz="594359">
              <a:spcBef>
                <a:spcPts val="500"/>
              </a:spcBef>
              <a:defRPr sz="1500">
                <a:uFill>
                  <a:solidFill>
                    <a:srgbClr val="000000"/>
                  </a:solidFill>
                </a:uFill>
                <a:latin typeface="Calibri"/>
                <a:ea typeface="Calibri"/>
                <a:cs typeface="Calibri"/>
                <a:sym typeface="Calibri"/>
              </a:defRPr>
            </a:pPr>
            <a:r>
              <a:t>4th and de Gaulle</a:t>
            </a:r>
          </a:p>
          <a:p>
            <a:pPr lvl="1" marL="524344" indent="-235420" defTabSz="594359">
              <a:spcBef>
                <a:spcPts val="500"/>
              </a:spcBef>
              <a:defRPr sz="1500">
                <a:uFill>
                  <a:solidFill>
                    <a:srgbClr val="000000"/>
                  </a:solidFill>
                </a:uFill>
                <a:latin typeface="Calibri"/>
                <a:ea typeface="Calibri"/>
                <a:cs typeface="Calibri"/>
                <a:sym typeface="Calibri"/>
              </a:defRPr>
            </a:pPr>
            <a:r>
              <a:t>Find large groups of your soldiers overwhelmed, surrounded, cut off, out of supply, fleeing in panic and forced to surrender</a:t>
            </a:r>
          </a:p>
          <a:p>
            <a:pPr lvl="1" marL="524344" indent="-235420" defTabSz="594359">
              <a:spcBef>
                <a:spcPts val="500"/>
              </a:spcBef>
              <a:defRPr sz="1500">
                <a:uFill>
                  <a:solidFill>
                    <a:srgbClr val="000000"/>
                  </a:solidFill>
                </a:uFill>
                <a:latin typeface="Calibri"/>
                <a:ea typeface="Calibri"/>
                <a:cs typeface="Calibri"/>
                <a:sym typeface="Calibri"/>
              </a:defRPr>
            </a:pPr>
            <a:r>
              <a:t>The last such episode took place in December 1944: the Nazi Fifth Panzer Army surrounded and forced the surrender of nearly the entire U.S. 106th Infantry Division in the Schnee Eifel of the Ardennes Forest</a:t>
            </a:r>
          </a:p>
        </p:txBody>
      </p:sp>
      <p:pic>
        <p:nvPicPr>
          <p:cNvPr id="300" name="Cursor_and_blitzkrieg_-_Google_Search.png" descr="Cursor_and_blitzkrieg_-_Google_Search.png"/>
          <p:cNvPicPr>
            <a:picLocks noChangeAspect="1"/>
          </p:cNvPicPr>
          <p:nvPr/>
        </p:nvPicPr>
        <p:blipFill>
          <a:blip r:embed="rId2">
            <a:extLst/>
          </a:blip>
          <a:stretch>
            <a:fillRect/>
          </a:stretch>
        </p:blipFill>
        <p:spPr>
          <a:xfrm>
            <a:off x="3926066" y="964260"/>
            <a:ext cx="4759524" cy="5487662"/>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trategy!"/>
          <p:cNvSpPr txBox="1"/>
          <p:nvPr>
            <p:ph type="title" idx="4294967295"/>
          </p:nvPr>
        </p:nvSpPr>
        <p:spPr>
          <a:xfrm>
            <a:off x="457199" y="-1"/>
            <a:ext cx="8228391" cy="964262"/>
          </a:xfrm>
          <a:prstGeom prst="rect">
            <a:avLst/>
          </a:prstGeom>
        </p:spPr>
        <p:txBody>
          <a:bodyPr lIns="50800" tIns="50800" rIns="50800" bIns="50800"/>
          <a:lstStyle>
            <a:lvl1pPr defTabSz="410764">
              <a:defRPr>
                <a:solidFill>
                  <a:srgbClr val="000080"/>
                </a:solidFill>
              </a:defRPr>
            </a:lvl1pPr>
          </a:lstStyle>
          <a:p>
            <a:pPr/>
            <a:r>
              <a:t>Strategy!</a:t>
            </a:r>
          </a:p>
        </p:txBody>
      </p:sp>
      <p:sp>
        <p:nvSpPr>
          <p:cNvPr id="303" name="October 1942…"/>
          <p:cNvSpPr txBox="1"/>
          <p:nvPr>
            <p:ph type="body" sz="half" idx="4294967295"/>
          </p:nvPr>
        </p:nvSpPr>
        <p:spPr>
          <a:xfrm>
            <a:off x="457199" y="964260"/>
            <a:ext cx="3390615" cy="5500424"/>
          </a:xfrm>
          <a:prstGeom prst="rect">
            <a:avLst/>
          </a:prstGeom>
        </p:spPr>
        <p:txBody>
          <a:bodyPr lIns="50800" tIns="50800" rIns="50800" bIns="50800" anchor="t"/>
          <a:lstStyle/>
          <a:p>
            <a:pPr marL="333209" indent="-333209" defTabSz="841247">
              <a:spcBef>
                <a:spcPts val="700"/>
              </a:spcBef>
              <a:defRPr sz="2200">
                <a:uFill>
                  <a:solidFill>
                    <a:srgbClr val="000000"/>
                  </a:solidFill>
                </a:uFill>
                <a:latin typeface="Calibri"/>
                <a:ea typeface="Calibri"/>
                <a:cs typeface="Calibri"/>
                <a:sym typeface="Calibri"/>
              </a:defRPr>
            </a:pPr>
            <a:r>
              <a:t>October 1942</a:t>
            </a:r>
          </a:p>
          <a:p>
            <a:pPr marL="333209" indent="-333209" defTabSz="841247">
              <a:spcBef>
                <a:spcPts val="700"/>
              </a:spcBef>
              <a:defRPr sz="2200">
                <a:uFill>
                  <a:solidFill>
                    <a:srgbClr val="000000"/>
                  </a:solidFill>
                </a:uFill>
                <a:latin typeface="Calibri"/>
                <a:ea typeface="Calibri"/>
                <a:cs typeface="Calibri"/>
                <a:sym typeface="Calibri"/>
              </a:defRPr>
            </a:pPr>
            <a:r>
              <a:t>Notice those five Nazi armies way off to the right?</a:t>
            </a:r>
          </a:p>
          <a:p>
            <a:pPr lvl="1" marL="742150" indent="-333209" defTabSz="841247">
              <a:spcBef>
                <a:spcPts val="700"/>
              </a:spcBef>
              <a:defRPr sz="2200">
                <a:uFill>
                  <a:solidFill>
                    <a:srgbClr val="000000"/>
                  </a:solidFill>
                </a:uFill>
                <a:latin typeface="Calibri"/>
                <a:ea typeface="Calibri"/>
                <a:cs typeface="Calibri"/>
                <a:sym typeface="Calibri"/>
              </a:defRPr>
            </a:pPr>
            <a:r>
              <a:t>Oil</a:t>
            </a:r>
          </a:p>
          <a:p>
            <a:pPr lvl="1" marL="742150" indent="-333209" defTabSz="841247">
              <a:spcBef>
                <a:spcPts val="700"/>
              </a:spcBef>
              <a:defRPr sz="2200">
                <a:uFill>
                  <a:solidFill>
                    <a:srgbClr val="000000"/>
                  </a:solidFill>
                </a:uFill>
                <a:latin typeface="Calibri"/>
                <a:ea typeface="Calibri"/>
                <a:cs typeface="Calibri"/>
                <a:sym typeface="Calibri"/>
              </a:defRPr>
            </a:pPr>
            <a:r>
              <a:t>Stalingrad</a:t>
            </a:r>
          </a:p>
          <a:p>
            <a:pPr marL="333209" indent="-333209" defTabSz="841247">
              <a:spcBef>
                <a:spcPts val="700"/>
              </a:spcBef>
              <a:defRPr sz="2200">
                <a:uFill>
                  <a:solidFill>
                    <a:srgbClr val="000000"/>
                  </a:solidFill>
                </a:uFill>
                <a:latin typeface="Calibri"/>
                <a:ea typeface="Calibri"/>
                <a:cs typeface="Calibri"/>
                <a:sym typeface="Calibri"/>
              </a:defRPr>
            </a:pPr>
            <a:r>
              <a:t>Operations Mars and Uranus</a:t>
            </a:r>
          </a:p>
          <a:p>
            <a:pPr lvl="1" marL="742150" indent="-333209" defTabSz="841247">
              <a:spcBef>
                <a:spcPts val="700"/>
              </a:spcBef>
              <a:defRPr sz="2200">
                <a:uFill>
                  <a:solidFill>
                    <a:srgbClr val="000000"/>
                  </a:solidFill>
                </a:uFill>
                <a:latin typeface="Calibri"/>
                <a:ea typeface="Calibri"/>
                <a:cs typeface="Calibri"/>
                <a:sym typeface="Calibri"/>
              </a:defRPr>
            </a:pPr>
            <a:r>
              <a:t>Mars a total and expensive failure</a:t>
            </a:r>
          </a:p>
          <a:p>
            <a:pPr lvl="1" marL="742150" indent="-333209" defTabSz="841247">
              <a:spcBef>
                <a:spcPts val="700"/>
              </a:spcBef>
              <a:defRPr sz="2200">
                <a:uFill>
                  <a:solidFill>
                    <a:srgbClr val="000000"/>
                  </a:solidFill>
                </a:uFill>
                <a:latin typeface="Calibri"/>
                <a:ea typeface="Calibri"/>
                <a:cs typeface="Calibri"/>
                <a:sym typeface="Calibri"/>
              </a:defRPr>
            </a:pPr>
            <a:r>
              <a:t>Uranus a success</a:t>
            </a:r>
          </a:p>
          <a:p>
            <a:pPr marL="333209" indent="-333209" defTabSz="841247">
              <a:spcBef>
                <a:spcPts val="700"/>
              </a:spcBef>
              <a:defRPr sz="2200">
                <a:uFill>
                  <a:solidFill>
                    <a:srgbClr val="000000"/>
                  </a:solidFill>
                </a:uFill>
                <a:latin typeface="Calibri"/>
                <a:ea typeface="Calibri"/>
                <a:cs typeface="Calibri"/>
                <a:sym typeface="Calibri"/>
              </a:defRPr>
            </a:pPr>
            <a:r>
              <a:t>The Nazis could not afford any strategic lapses</a:t>
            </a:r>
          </a:p>
        </p:txBody>
      </p:sp>
      <p:pic>
        <p:nvPicPr>
          <p:cNvPr id="304" name="Image" descr="Image"/>
          <p:cNvPicPr>
            <a:picLocks noChangeAspect="1"/>
          </p:cNvPicPr>
          <p:nvPr/>
        </p:nvPicPr>
        <p:blipFill>
          <a:blip r:embed="rId2">
            <a:extLst/>
          </a:blip>
          <a:srcRect l="15157" t="5235" r="0" b="329"/>
          <a:stretch>
            <a:fillRect/>
          </a:stretch>
        </p:blipFill>
        <p:spPr>
          <a:xfrm>
            <a:off x="3847812" y="964260"/>
            <a:ext cx="4913978" cy="5228835"/>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Logistics!"/>
          <p:cNvSpPr txBox="1"/>
          <p:nvPr>
            <p:ph type="title" idx="4294967295"/>
          </p:nvPr>
        </p:nvSpPr>
        <p:spPr>
          <a:xfrm>
            <a:off x="457199" y="-1"/>
            <a:ext cx="8228391" cy="964262"/>
          </a:xfrm>
          <a:prstGeom prst="rect">
            <a:avLst/>
          </a:prstGeom>
        </p:spPr>
        <p:txBody>
          <a:bodyPr lIns="50800" tIns="50800" rIns="50800" bIns="50800"/>
          <a:lstStyle>
            <a:lvl1pPr defTabSz="410764">
              <a:defRPr>
                <a:solidFill>
                  <a:srgbClr val="000080"/>
                </a:solidFill>
              </a:defRPr>
            </a:lvl1pPr>
          </a:lstStyle>
          <a:p>
            <a:pPr/>
            <a:r>
              <a:t>Logistics!</a:t>
            </a:r>
          </a:p>
        </p:txBody>
      </p:sp>
      <p:sp>
        <p:nvSpPr>
          <p:cNvPr id="307" name="The Nazis could not afford any strategic lapses…"/>
          <p:cNvSpPr txBox="1"/>
          <p:nvPr>
            <p:ph type="body" sz="half" idx="4294967295"/>
          </p:nvPr>
        </p:nvSpPr>
        <p:spPr>
          <a:xfrm>
            <a:off x="457199" y="964260"/>
            <a:ext cx="3390615" cy="5500424"/>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The Nazis could not afford any strategic lapses</a:t>
            </a:r>
          </a:p>
          <a:p>
            <a:pPr marL="318723" indent="-318723" defTabSz="804672">
              <a:spcBef>
                <a:spcPts val="700"/>
              </a:spcBef>
              <a:defRPr sz="2100">
                <a:uFill>
                  <a:solidFill>
                    <a:srgbClr val="000000"/>
                  </a:solidFill>
                </a:uFill>
                <a:latin typeface="Calibri"/>
                <a:ea typeface="Calibri"/>
                <a:cs typeface="Calibri"/>
                <a:sym typeface="Calibri"/>
              </a:defRPr>
            </a:pPr>
            <a:r>
              <a:t>Outproduced 7 to 1</a:t>
            </a:r>
          </a:p>
          <a:p>
            <a:pPr marL="318723" indent="-318723" defTabSz="804672">
              <a:spcBef>
                <a:spcPts val="700"/>
              </a:spcBef>
              <a:defRPr sz="2100">
                <a:uFill>
                  <a:solidFill>
                    <a:srgbClr val="000000"/>
                  </a:solidFill>
                </a:uFill>
                <a:latin typeface="Calibri"/>
                <a:ea typeface="Calibri"/>
                <a:cs typeface="Calibri"/>
                <a:sym typeface="Calibri"/>
              </a:defRPr>
            </a:pPr>
            <a:r>
              <a:t>Lose the Battle of the Atlantic</a:t>
            </a:r>
          </a:p>
          <a:p>
            <a:pPr marL="318723" indent="-318723" defTabSz="804672">
              <a:spcBef>
                <a:spcPts val="700"/>
              </a:spcBef>
              <a:defRPr sz="2100">
                <a:uFill>
                  <a:solidFill>
                    <a:srgbClr val="000000"/>
                  </a:solidFill>
                </a:uFill>
                <a:latin typeface="Calibri"/>
                <a:ea typeface="Calibri"/>
                <a:cs typeface="Calibri"/>
                <a:sym typeface="Calibri"/>
              </a:defRPr>
            </a:pPr>
            <a:r>
              <a:t>Nevertheless, what if the Soviet Union had not held?</a:t>
            </a:r>
          </a:p>
          <a:p>
            <a:pPr marL="318723" indent="-318723" defTabSz="804672">
              <a:spcBef>
                <a:spcPts val="700"/>
              </a:spcBef>
              <a:defRPr sz="2100">
                <a:uFill>
                  <a:solidFill>
                    <a:srgbClr val="000000"/>
                  </a:solidFill>
                </a:uFill>
                <a:latin typeface="Calibri"/>
                <a:ea typeface="Calibri"/>
                <a:cs typeface="Calibri"/>
                <a:sym typeface="Calibri"/>
              </a:defRPr>
            </a:pPr>
            <a:r>
              <a:t>What we owe to:</a:t>
            </a:r>
          </a:p>
          <a:p>
            <a:pPr lvl="1" marL="709882" indent="-318723" defTabSz="804672">
              <a:spcBef>
                <a:spcPts val="700"/>
              </a:spcBef>
              <a:defRPr sz="2100">
                <a:uFill>
                  <a:solidFill>
                    <a:srgbClr val="000000"/>
                  </a:solidFill>
                </a:uFill>
                <a:latin typeface="Calibri"/>
                <a:ea typeface="Calibri"/>
                <a:cs typeface="Calibri"/>
                <a:sym typeface="Calibri"/>
              </a:defRPr>
            </a:pPr>
            <a:r>
              <a:t>The soldiers of the Red Army</a:t>
            </a:r>
          </a:p>
          <a:p>
            <a:pPr lvl="1" marL="709882" indent="-318723" defTabSz="804672">
              <a:spcBef>
                <a:spcPts val="700"/>
              </a:spcBef>
              <a:defRPr sz="2100">
                <a:uFill>
                  <a:solidFill>
                    <a:srgbClr val="000000"/>
                  </a:solidFill>
                </a:uFill>
                <a:latin typeface="Calibri"/>
                <a:ea typeface="Calibri"/>
                <a:cs typeface="Calibri"/>
                <a:sym typeface="Calibri"/>
              </a:defRPr>
            </a:pPr>
            <a:r>
              <a:t>The workers of Magnitogorsk</a:t>
            </a:r>
          </a:p>
          <a:p>
            <a:pPr lvl="1" marL="709882" indent="-318723" defTabSz="804672">
              <a:spcBef>
                <a:spcPts val="700"/>
              </a:spcBef>
              <a:defRPr sz="2100">
                <a:uFill>
                  <a:solidFill>
                    <a:srgbClr val="000000"/>
                  </a:solidFill>
                </a:uFill>
                <a:latin typeface="Calibri"/>
                <a:ea typeface="Calibri"/>
                <a:cs typeface="Calibri"/>
                <a:sym typeface="Calibri"/>
              </a:defRPr>
            </a:pPr>
            <a:r>
              <a:t>The peasants of the Volga River valley</a:t>
            </a:r>
          </a:p>
        </p:txBody>
      </p:sp>
      <p:pic>
        <p:nvPicPr>
          <p:cNvPr id="308" name="Image" descr="Image"/>
          <p:cNvPicPr>
            <a:picLocks noChangeAspect="1"/>
          </p:cNvPicPr>
          <p:nvPr/>
        </p:nvPicPr>
        <p:blipFill>
          <a:blip r:embed="rId2">
            <a:extLst/>
          </a:blip>
          <a:stretch>
            <a:fillRect/>
          </a:stretch>
        </p:blipFill>
        <p:spPr>
          <a:xfrm>
            <a:off x="3847812" y="964260"/>
            <a:ext cx="4837778" cy="1722249"/>
          </a:xfrm>
          <a:prstGeom prst="rect">
            <a:avLst/>
          </a:prstGeom>
          <a:ln w="12700">
            <a:miter lim="400000"/>
          </a:ln>
        </p:spPr>
      </p:pic>
      <p:pic>
        <p:nvPicPr>
          <p:cNvPr id="309" name="Image" descr="Image"/>
          <p:cNvPicPr>
            <a:picLocks noChangeAspect="1"/>
          </p:cNvPicPr>
          <p:nvPr/>
        </p:nvPicPr>
        <p:blipFill>
          <a:blip r:embed="rId3">
            <a:extLst/>
          </a:blip>
          <a:stretch>
            <a:fillRect/>
          </a:stretch>
        </p:blipFill>
        <p:spPr>
          <a:xfrm>
            <a:off x="3847812" y="2686509"/>
            <a:ext cx="4837778" cy="3028449"/>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The Cost of WWII"/>
          <p:cNvSpPr txBox="1"/>
          <p:nvPr>
            <p:ph type="title" idx="4294967295"/>
          </p:nvPr>
        </p:nvSpPr>
        <p:spPr>
          <a:xfrm>
            <a:off x="457199" y="-1"/>
            <a:ext cx="8228391" cy="964262"/>
          </a:xfrm>
          <a:prstGeom prst="rect">
            <a:avLst/>
          </a:prstGeom>
        </p:spPr>
        <p:txBody>
          <a:bodyPr lIns="50800" tIns="50800" rIns="50800" bIns="50800"/>
          <a:lstStyle>
            <a:lvl1pPr defTabSz="410764">
              <a:defRPr>
                <a:solidFill>
                  <a:srgbClr val="000080"/>
                </a:solidFill>
              </a:defRPr>
            </a:lvl1pPr>
          </a:lstStyle>
          <a:p>
            <a:pPr/>
            <a:r>
              <a:t>The Cost of WWII</a:t>
            </a:r>
          </a:p>
        </p:txBody>
      </p:sp>
      <p:sp>
        <p:nvSpPr>
          <p:cNvPr id="312" name="People…"/>
          <p:cNvSpPr txBox="1"/>
          <p:nvPr>
            <p:ph type="body" sz="half" idx="4294967295"/>
          </p:nvPr>
        </p:nvSpPr>
        <p:spPr>
          <a:xfrm>
            <a:off x="392136" y="964260"/>
            <a:ext cx="3718633" cy="5500424"/>
          </a:xfrm>
          <a:prstGeom prst="rect">
            <a:avLst/>
          </a:prstGeom>
        </p:spPr>
        <p:txBody>
          <a:bodyPr lIns="50800" tIns="50800" rIns="50800" bIns="50800" anchor="t"/>
          <a:lstStyle/>
          <a:p>
            <a:pPr marL="257150" indent="-257150" defTabSz="649223">
              <a:spcBef>
                <a:spcPts val="500"/>
              </a:spcBef>
              <a:defRPr sz="1700">
                <a:uFill>
                  <a:solidFill>
                    <a:srgbClr val="000000"/>
                  </a:solidFill>
                </a:uFill>
                <a:latin typeface="Calibri"/>
                <a:ea typeface="Calibri"/>
                <a:cs typeface="Calibri"/>
                <a:sym typeface="Calibri"/>
              </a:defRPr>
            </a:pPr>
            <a:r>
              <a:t>People</a:t>
            </a:r>
          </a:p>
          <a:p>
            <a:pPr lvl="1" marL="572745" indent="-257150" defTabSz="649223">
              <a:spcBef>
                <a:spcPts val="500"/>
              </a:spcBef>
              <a:defRPr sz="1700">
                <a:uFill>
                  <a:solidFill>
                    <a:srgbClr val="000000"/>
                  </a:solidFill>
                </a:uFill>
                <a:latin typeface="Calibri"/>
                <a:ea typeface="Calibri"/>
                <a:cs typeface="Calibri"/>
                <a:sym typeface="Calibri"/>
              </a:defRPr>
            </a:pPr>
            <a:r>
              <a:t>European Jews: 6M (70%) (1/3 of them Poles, 1/3 Soviet citizens) </a:t>
            </a:r>
          </a:p>
          <a:p>
            <a:pPr lvl="1" marL="572745" indent="-257150" defTabSz="649223">
              <a:spcBef>
                <a:spcPts val="500"/>
              </a:spcBef>
              <a:defRPr sz="1700">
                <a:uFill>
                  <a:solidFill>
                    <a:srgbClr val="000000"/>
                  </a:solidFill>
                </a:uFill>
                <a:latin typeface="Calibri"/>
                <a:ea typeface="Calibri"/>
                <a:cs typeface="Calibri"/>
                <a:sym typeface="Calibri"/>
              </a:defRPr>
            </a:pPr>
            <a:r>
              <a:t>Poland: 6M (16%) (1/3 of them Jews)</a:t>
            </a:r>
          </a:p>
          <a:p>
            <a:pPr lvl="1" marL="572745" indent="-257150" defTabSz="649223">
              <a:spcBef>
                <a:spcPts val="500"/>
              </a:spcBef>
              <a:defRPr sz="1700">
                <a:uFill>
                  <a:solidFill>
                    <a:srgbClr val="000000"/>
                  </a:solidFill>
                </a:uFill>
                <a:latin typeface="Calibri"/>
                <a:ea typeface="Calibri"/>
                <a:cs typeface="Calibri"/>
                <a:sym typeface="Calibri"/>
              </a:defRPr>
            </a:pPr>
            <a:r>
              <a:t>Soviet Union: 26M (13%) </a:t>
            </a:r>
          </a:p>
          <a:p>
            <a:pPr lvl="1" marL="572745" indent="-257150" defTabSz="649223">
              <a:spcBef>
                <a:spcPts val="500"/>
              </a:spcBef>
              <a:defRPr sz="1700">
                <a:uFill>
                  <a:solidFill>
                    <a:srgbClr val="000000"/>
                  </a:solidFill>
                </a:uFill>
                <a:latin typeface="Calibri"/>
                <a:ea typeface="Calibri"/>
                <a:cs typeface="Calibri"/>
                <a:sym typeface="Calibri"/>
              </a:defRPr>
            </a:pPr>
            <a:r>
              <a:t>Germany: 8M (10%) </a:t>
            </a:r>
          </a:p>
          <a:p>
            <a:pPr lvl="1" marL="572745" indent="-257150" defTabSz="649223">
              <a:spcBef>
                <a:spcPts val="500"/>
              </a:spcBef>
              <a:defRPr sz="1700">
                <a:uFill>
                  <a:solidFill>
                    <a:srgbClr val="000000"/>
                  </a:solidFill>
                </a:uFill>
                <a:latin typeface="Calibri"/>
                <a:ea typeface="Calibri"/>
                <a:cs typeface="Calibri"/>
                <a:sym typeface="Calibri"/>
              </a:defRPr>
            </a:pPr>
            <a:r>
              <a:t>Japan: 2.7M (4%) </a:t>
            </a:r>
          </a:p>
          <a:p>
            <a:pPr lvl="1" marL="572745" indent="-257150" defTabSz="649223">
              <a:spcBef>
                <a:spcPts val="500"/>
              </a:spcBef>
              <a:defRPr sz="1700">
                <a:uFill>
                  <a:solidFill>
                    <a:srgbClr val="000000"/>
                  </a:solidFill>
                </a:uFill>
                <a:latin typeface="Calibri"/>
                <a:ea typeface="Calibri"/>
                <a:cs typeface="Calibri"/>
                <a:sym typeface="Calibri"/>
              </a:defRPr>
            </a:pPr>
            <a:r>
              <a:t>China: 10M (2%) </a:t>
            </a:r>
          </a:p>
          <a:p>
            <a:pPr lvl="1" marL="572745" indent="-257150" defTabSz="649223">
              <a:spcBef>
                <a:spcPts val="500"/>
              </a:spcBef>
              <a:defRPr sz="1700">
                <a:uFill>
                  <a:solidFill>
                    <a:srgbClr val="000000"/>
                  </a:solidFill>
                </a:uFill>
                <a:latin typeface="Calibri"/>
                <a:ea typeface="Calibri"/>
                <a:cs typeface="Calibri"/>
                <a:sym typeface="Calibri"/>
              </a:defRPr>
            </a:pPr>
            <a:r>
              <a:t>France: 600K (1%) </a:t>
            </a:r>
          </a:p>
          <a:p>
            <a:pPr lvl="1" marL="572745" indent="-257150" defTabSz="649223">
              <a:spcBef>
                <a:spcPts val="500"/>
              </a:spcBef>
              <a:defRPr sz="1700">
                <a:uFill>
                  <a:solidFill>
                    <a:srgbClr val="000000"/>
                  </a:solidFill>
                </a:uFill>
                <a:latin typeface="Calibri"/>
                <a:ea typeface="Calibri"/>
                <a:cs typeface="Calibri"/>
                <a:sym typeface="Calibri"/>
              </a:defRPr>
            </a:pPr>
            <a:r>
              <a:t>Italy: 500K (1%) </a:t>
            </a:r>
          </a:p>
          <a:p>
            <a:pPr lvl="1" marL="572745" indent="-257150" defTabSz="649223">
              <a:spcBef>
                <a:spcPts val="500"/>
              </a:spcBef>
              <a:defRPr sz="1700">
                <a:uFill>
                  <a:solidFill>
                    <a:srgbClr val="000000"/>
                  </a:solidFill>
                </a:uFill>
                <a:latin typeface="Calibri"/>
                <a:ea typeface="Calibri"/>
                <a:cs typeface="Calibri"/>
                <a:sym typeface="Calibri"/>
              </a:defRPr>
            </a:pPr>
            <a:r>
              <a:t>Britain: 400K (1%) </a:t>
            </a:r>
          </a:p>
          <a:p>
            <a:pPr lvl="1" marL="572745" indent="-257150" defTabSz="649223">
              <a:spcBef>
                <a:spcPts val="500"/>
              </a:spcBef>
              <a:defRPr sz="1700">
                <a:uFill>
                  <a:solidFill>
                    <a:srgbClr val="000000"/>
                  </a:solidFill>
                </a:uFill>
                <a:latin typeface="Calibri"/>
                <a:ea typeface="Calibri"/>
                <a:cs typeface="Calibri"/>
                <a:sym typeface="Calibri"/>
              </a:defRPr>
            </a:pPr>
            <a:r>
              <a:t>United States: 400K (0.3%)</a:t>
            </a:r>
          </a:p>
          <a:p>
            <a:pPr marL="257150" indent="-257150" defTabSz="649223">
              <a:spcBef>
                <a:spcPts val="500"/>
              </a:spcBef>
              <a:defRPr sz="1700">
                <a:uFill>
                  <a:solidFill>
                    <a:srgbClr val="000000"/>
                  </a:solidFill>
                </a:uFill>
                <a:latin typeface="Calibri"/>
                <a:ea typeface="Calibri"/>
                <a:cs typeface="Calibri"/>
                <a:sym typeface="Calibri"/>
              </a:defRPr>
            </a:pPr>
            <a:r>
              <a:t>Material damage extensive: WWI 2 years’ production of European combatants. WWII more like 4 years’ ex-US…</a:t>
            </a:r>
          </a:p>
        </p:txBody>
      </p:sp>
      <p:pic>
        <p:nvPicPr>
          <p:cNvPr id="313" name="Image" descr="Image"/>
          <p:cNvPicPr>
            <a:picLocks noChangeAspect="1"/>
          </p:cNvPicPr>
          <p:nvPr/>
        </p:nvPicPr>
        <p:blipFill>
          <a:blip r:embed="rId2">
            <a:extLst/>
          </a:blip>
          <a:stretch>
            <a:fillRect/>
          </a:stretch>
        </p:blipFill>
        <p:spPr>
          <a:xfrm>
            <a:off x="4110766" y="964260"/>
            <a:ext cx="4574824" cy="3540913"/>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What-Ifs?"/>
          <p:cNvSpPr txBox="1"/>
          <p:nvPr>
            <p:ph type="title" idx="4294967295"/>
          </p:nvPr>
        </p:nvSpPr>
        <p:spPr>
          <a:xfrm>
            <a:off x="457199" y="-1"/>
            <a:ext cx="8228391" cy="964262"/>
          </a:xfrm>
          <a:prstGeom prst="rect">
            <a:avLst/>
          </a:prstGeom>
        </p:spPr>
        <p:txBody>
          <a:bodyPr lIns="50800" tIns="50800" rIns="50800" bIns="50800"/>
          <a:lstStyle>
            <a:lvl1pPr defTabSz="410764">
              <a:defRPr>
                <a:solidFill>
                  <a:srgbClr val="000080"/>
                </a:solidFill>
              </a:defRPr>
            </a:lvl1pPr>
          </a:lstStyle>
          <a:p>
            <a:pPr/>
            <a:r>
              <a:t>What-Ifs?</a:t>
            </a:r>
          </a:p>
        </p:txBody>
      </p:sp>
      <p:sp>
        <p:nvSpPr>
          <p:cNvPr id="316" name="What if Franklin D. Roosevelt had decided in the spring of 1941 that with Europe ablaze it was unwise for the U.S. to try to use an economic embargo of militarily-necessary oil to pressure Japan to withdraw from Indochina and reach a peace agreement with"/>
          <p:cNvSpPr txBox="1"/>
          <p:nvPr>
            <p:ph type="body" sz="half" idx="4294967295"/>
          </p:nvPr>
        </p:nvSpPr>
        <p:spPr>
          <a:xfrm>
            <a:off x="392136" y="964260"/>
            <a:ext cx="3718633" cy="5500424"/>
          </a:xfrm>
          <a:prstGeom prst="rect">
            <a:avLst/>
          </a:prstGeom>
        </p:spPr>
        <p:txBody>
          <a:bodyPr lIns="50800" tIns="50800" rIns="50800" bIns="50800" anchor="t"/>
          <a:lstStyle/>
          <a:p>
            <a:pPr marL="249907" indent="-249907" defTabSz="630936">
              <a:spcBef>
                <a:spcPts val="500"/>
              </a:spcBef>
              <a:defRPr sz="1600">
                <a:uFill>
                  <a:solidFill>
                    <a:srgbClr val="000000"/>
                  </a:solidFill>
                </a:uFill>
                <a:latin typeface="Calibri"/>
                <a:ea typeface="Calibri"/>
                <a:cs typeface="Calibri"/>
                <a:sym typeface="Calibri"/>
              </a:defRPr>
            </a:pPr>
            <a:r>
              <a:t>What if Franklin D. Roosevelt had decided in the spring of 1941 that with Europe ablaze it was unwise for the U.S. to try to use an economic embargo of militarily-necessary oil to pressure Japan to withdraw from Indochina and reach a peace agreement with China?</a:t>
            </a:r>
          </a:p>
          <a:p>
            <a:pPr marL="249907" indent="-249907" defTabSz="630936">
              <a:spcBef>
                <a:spcPts val="500"/>
              </a:spcBef>
              <a:defRPr sz="1600">
                <a:uFill>
                  <a:solidFill>
                    <a:srgbClr val="000000"/>
                  </a:solidFill>
                </a:uFill>
                <a:latin typeface="Calibri"/>
                <a:ea typeface="Calibri"/>
                <a:cs typeface="Calibri"/>
                <a:sym typeface="Calibri"/>
              </a:defRPr>
            </a:pPr>
            <a:r>
              <a:t>What if the British and French governments been willing to use force to remove Hitler when he occupied the Rhineland in 1936, or threatened Czechoslovakia in 1938?</a:t>
            </a:r>
          </a:p>
          <a:p>
            <a:pPr marL="249907" indent="-249907" defTabSz="630936">
              <a:spcBef>
                <a:spcPts val="500"/>
              </a:spcBef>
              <a:defRPr sz="1600">
                <a:uFill>
                  <a:solidFill>
                    <a:srgbClr val="000000"/>
                  </a:solidFill>
                </a:uFill>
                <a:latin typeface="Calibri"/>
                <a:ea typeface="Calibri"/>
                <a:cs typeface="Calibri"/>
                <a:sym typeface="Calibri"/>
              </a:defRPr>
            </a:pPr>
            <a:r>
              <a:t>What if Stalin had allied with Britain and France in 1939?</a:t>
            </a:r>
          </a:p>
          <a:p>
            <a:pPr marL="249907" indent="-249907" defTabSz="630936">
              <a:spcBef>
                <a:spcPts val="500"/>
              </a:spcBef>
              <a:defRPr sz="1600">
                <a:uFill>
                  <a:solidFill>
                    <a:srgbClr val="000000"/>
                  </a:solidFill>
                </a:uFill>
                <a:latin typeface="Calibri"/>
                <a:ea typeface="Calibri"/>
                <a:cs typeface="Calibri"/>
                <a:sym typeface="Calibri"/>
              </a:defRPr>
            </a:pPr>
            <a:r>
              <a:t>What if anyone other than Winston Churchill had become British Prime Minister in 1940?</a:t>
            </a:r>
          </a:p>
          <a:p>
            <a:pPr marL="249907" indent="-249907" defTabSz="630936">
              <a:spcBef>
                <a:spcPts val="500"/>
              </a:spcBef>
              <a:defRPr sz="1600">
                <a:uFill>
                  <a:solidFill>
                    <a:srgbClr val="000000"/>
                  </a:solidFill>
                </a:uFill>
                <a:latin typeface="Calibri"/>
                <a:ea typeface="Calibri"/>
                <a:cs typeface="Calibri"/>
                <a:sym typeface="Calibri"/>
              </a:defRPr>
            </a:pPr>
            <a:r>
              <a:t>What if Hitler had not declared war on the United States in 1941?</a:t>
            </a:r>
          </a:p>
        </p:txBody>
      </p:sp>
      <p:pic>
        <p:nvPicPr>
          <p:cNvPr id="317" name="Image" descr="Image"/>
          <p:cNvPicPr>
            <a:picLocks noChangeAspect="1"/>
          </p:cNvPicPr>
          <p:nvPr/>
        </p:nvPicPr>
        <p:blipFill>
          <a:blip r:embed="rId2">
            <a:extLst/>
          </a:blip>
          <a:stretch>
            <a:fillRect/>
          </a:stretch>
        </p:blipFill>
        <p:spPr>
          <a:xfrm>
            <a:off x="4110766" y="964260"/>
            <a:ext cx="4574824" cy="3540913"/>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Constraints"/>
          <p:cNvSpPr txBox="1"/>
          <p:nvPr>
            <p:ph type="title" idx="4294967295"/>
          </p:nvPr>
        </p:nvSpPr>
        <p:spPr>
          <a:xfrm>
            <a:off x="457199" y="-1"/>
            <a:ext cx="8228391" cy="964262"/>
          </a:xfrm>
          <a:prstGeom prst="rect">
            <a:avLst/>
          </a:prstGeom>
        </p:spPr>
        <p:txBody>
          <a:bodyPr lIns="50800" tIns="50800" rIns="50800" bIns="50800"/>
          <a:lstStyle>
            <a:lvl1pPr defTabSz="410764">
              <a:defRPr>
                <a:solidFill>
                  <a:srgbClr val="000080"/>
                </a:solidFill>
              </a:defRPr>
            </a:lvl1pPr>
          </a:lstStyle>
          <a:p>
            <a:pPr/>
            <a:r>
              <a:t>Constraints</a:t>
            </a:r>
          </a:p>
        </p:txBody>
      </p:sp>
      <p:sp>
        <p:nvSpPr>
          <p:cNvPr id="320" name="It is not likely that Hitler would have refrained from attacking Russia in any possible universe.…"/>
          <p:cNvSpPr txBox="1"/>
          <p:nvPr>
            <p:ph type="body" sz="half" idx="4294967295"/>
          </p:nvPr>
        </p:nvSpPr>
        <p:spPr>
          <a:xfrm>
            <a:off x="392136" y="964260"/>
            <a:ext cx="3718633" cy="5500424"/>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It is not likely that Hitler would have refrained from attacking Russia in any possible universe. </a:t>
            </a:r>
          </a:p>
          <a:p>
            <a:pPr lvl="1" marL="806685" indent="-362185" defTabSz="914400">
              <a:spcBef>
                <a:spcPts val="800"/>
              </a:spcBef>
              <a:defRPr>
                <a:uFill>
                  <a:solidFill>
                    <a:srgbClr val="000000"/>
                  </a:solidFill>
                </a:uFill>
                <a:latin typeface="Calibri"/>
                <a:ea typeface="Calibri"/>
                <a:cs typeface="Calibri"/>
                <a:sym typeface="Calibri"/>
              </a:defRPr>
            </a:pPr>
            <a:r>
              <a:t>The need to do so was buried too deeply in his world view to be denied.</a:t>
            </a:r>
          </a:p>
          <a:p>
            <a:pPr marL="362184" indent="-362184" defTabSz="914400">
              <a:spcBef>
                <a:spcPts val="800"/>
              </a:spcBef>
              <a:defRPr>
                <a:uFill>
                  <a:solidFill>
                    <a:srgbClr val="000000"/>
                  </a:solidFill>
                </a:uFill>
                <a:latin typeface="Calibri"/>
                <a:ea typeface="Calibri"/>
                <a:cs typeface="Calibri"/>
                <a:sym typeface="Calibri"/>
              </a:defRPr>
            </a:pPr>
            <a:r>
              <a:t>The Manhattan project and the allied nuclear weapons monopoly would have been decisive no matter what…</a:t>
            </a:r>
          </a:p>
        </p:txBody>
      </p:sp>
      <p:pic>
        <p:nvPicPr>
          <p:cNvPr id="321" name="Image" descr="Image"/>
          <p:cNvPicPr>
            <a:picLocks noChangeAspect="1"/>
          </p:cNvPicPr>
          <p:nvPr/>
        </p:nvPicPr>
        <p:blipFill>
          <a:blip r:embed="rId2">
            <a:extLst/>
          </a:blip>
          <a:stretch>
            <a:fillRect/>
          </a:stretch>
        </p:blipFill>
        <p:spPr>
          <a:xfrm>
            <a:off x="4110766" y="964260"/>
            <a:ext cx="4574824" cy="3540913"/>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Consequences"/>
          <p:cNvSpPr txBox="1"/>
          <p:nvPr>
            <p:ph type="title" idx="4294967295"/>
          </p:nvPr>
        </p:nvSpPr>
        <p:spPr>
          <a:xfrm>
            <a:off x="457199" y="-1"/>
            <a:ext cx="8228391" cy="964262"/>
          </a:xfrm>
          <a:prstGeom prst="rect">
            <a:avLst/>
          </a:prstGeom>
        </p:spPr>
        <p:txBody>
          <a:bodyPr lIns="50800" tIns="50800" rIns="50800" bIns="50800"/>
          <a:lstStyle>
            <a:lvl1pPr defTabSz="410764">
              <a:defRPr>
                <a:solidFill>
                  <a:srgbClr val="000080"/>
                </a:solidFill>
              </a:defRPr>
            </a:lvl1pPr>
          </a:lstStyle>
          <a:p>
            <a:pPr/>
            <a:r>
              <a:t>Consequences</a:t>
            </a:r>
          </a:p>
        </p:txBody>
      </p:sp>
      <p:sp>
        <p:nvSpPr>
          <p:cNvPr id="324" name="U.S. absolute predominance……"/>
          <p:cNvSpPr txBox="1"/>
          <p:nvPr>
            <p:ph type="body" sz="half" idx="4294967295"/>
          </p:nvPr>
        </p:nvSpPr>
        <p:spPr>
          <a:xfrm>
            <a:off x="392136" y="964260"/>
            <a:ext cx="3718633" cy="5500424"/>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U.S. absolute predominance…</a:t>
            </a:r>
          </a:p>
          <a:p>
            <a:pPr marL="362184" indent="-362184" defTabSz="914400">
              <a:spcBef>
                <a:spcPts val="800"/>
              </a:spcBef>
              <a:defRPr>
                <a:uFill>
                  <a:solidFill>
                    <a:srgbClr val="000000"/>
                  </a:solidFill>
                </a:uFill>
                <a:latin typeface="Calibri"/>
                <a:ea typeface="Calibri"/>
                <a:cs typeface="Calibri"/>
                <a:sym typeface="Calibri"/>
              </a:defRPr>
            </a:pPr>
            <a:r>
              <a:t>Britain is in enormous eclipse…</a:t>
            </a:r>
          </a:p>
          <a:p>
            <a:pPr marL="362184" indent="-362184" defTabSz="914400">
              <a:spcBef>
                <a:spcPts val="800"/>
              </a:spcBef>
              <a:defRPr>
                <a:uFill>
                  <a:solidFill>
                    <a:srgbClr val="000000"/>
                  </a:solidFill>
                </a:uFill>
                <a:latin typeface="Calibri"/>
                <a:ea typeface="Calibri"/>
                <a:cs typeface="Calibri"/>
                <a:sym typeface="Calibri"/>
              </a:defRPr>
            </a:pPr>
            <a:r>
              <a:t>Soviet Union controls Eastern Europe…</a:t>
            </a:r>
          </a:p>
          <a:p>
            <a:pPr marL="362184" indent="-362184" defTabSz="914400">
              <a:spcBef>
                <a:spcPts val="800"/>
              </a:spcBef>
              <a:defRPr>
                <a:uFill>
                  <a:solidFill>
                    <a:srgbClr val="000000"/>
                  </a:solidFill>
                </a:uFill>
                <a:latin typeface="Calibri"/>
                <a:ea typeface="Calibri"/>
                <a:cs typeface="Calibri"/>
                <a:sym typeface="Calibri"/>
              </a:defRPr>
            </a:pPr>
            <a:r>
              <a:t>By 1949, Mao controls China…</a:t>
            </a:r>
          </a:p>
          <a:p>
            <a:pPr marL="362184" indent="-362184" defTabSz="914400">
              <a:spcBef>
                <a:spcPts val="800"/>
              </a:spcBef>
              <a:defRPr>
                <a:uFill>
                  <a:solidFill>
                    <a:srgbClr val="000000"/>
                  </a:solidFill>
                </a:uFill>
                <a:latin typeface="Calibri"/>
                <a:ea typeface="Calibri"/>
                <a:cs typeface="Calibri"/>
                <a:sym typeface="Calibri"/>
              </a:defRPr>
            </a:pPr>
            <a:r>
              <a:t>Germany and Japan in ruins…</a:t>
            </a:r>
          </a:p>
        </p:txBody>
      </p:sp>
      <p:pic>
        <p:nvPicPr>
          <p:cNvPr id="325" name="Image" descr="Image"/>
          <p:cNvPicPr>
            <a:picLocks noChangeAspect="1"/>
          </p:cNvPicPr>
          <p:nvPr/>
        </p:nvPicPr>
        <p:blipFill>
          <a:blip r:embed="rId2">
            <a:extLst/>
          </a:blip>
          <a:stretch>
            <a:fillRect/>
          </a:stretch>
        </p:blipFill>
        <p:spPr>
          <a:xfrm>
            <a:off x="4110766" y="964260"/>
            <a:ext cx="4574824" cy="3540913"/>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32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Alternatives: Lecture &amp; Chs. 11 &amp; 13</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331" name="Mistakes and unclarities: typos, wordos, and mindos……"/>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Catch Our Breath…"/>
          <p:cNvSpPr txBox="1"/>
          <p:nvPr>
            <p:ph type="title"/>
          </p:nvPr>
        </p:nvSpPr>
        <p:spPr>
          <a:xfrm>
            <a:off x="276457" y="-3"/>
            <a:ext cx="8572501" cy="1270005"/>
          </a:xfrm>
          <a:prstGeom prst="rect">
            <a:avLst/>
          </a:prstGeom>
        </p:spPr>
        <p:txBody>
          <a:bodyPr/>
          <a:lstStyle/>
          <a:p>
            <a:pPr/>
            <a:r>
              <a:t>Catch Our Breath…</a:t>
            </a:r>
          </a:p>
        </p:txBody>
      </p:sp>
      <p:sp>
        <p:nvSpPr>
          <p:cNvPr id="334"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35"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Office Hour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Econ 115: Administration: Office Hours &amp;c.</a:t>
            </a:r>
          </a:p>
        </p:txBody>
      </p:sp>
      <p:sp>
        <p:nvSpPr>
          <p:cNvPr id="100" name="When should I have my office hours?…"/>
          <p:cNvSpPr txBox="1"/>
          <p:nvPr>
            <p:ph type="body" idx="4294967295"/>
          </p:nvPr>
        </p:nvSpPr>
        <p:spPr>
          <a:xfrm>
            <a:off x="277663" y="1267120"/>
            <a:ext cx="8572501" cy="5397505"/>
          </a:xfrm>
          <a:prstGeom prst="rect">
            <a:avLst/>
          </a:prstGeom>
        </p:spPr>
        <p:txBody>
          <a:bodyPr lIns="45718" tIns="45718" rIns="45718" bIns="45718" anchor="t"/>
          <a:lstStyle/>
          <a:p>
            <a:pPr marL="0" indent="0" defTabSz="254247">
              <a:spcBef>
                <a:spcPts val="600"/>
              </a:spcBef>
              <a:buSzTx/>
              <a:buNone/>
              <a:defRPr b="1" sz="2000">
                <a:uFill>
                  <a:solidFill>
                    <a:srgbClr val="000000"/>
                  </a:solidFill>
                </a:uFill>
                <a:latin typeface="+mj-lt"/>
                <a:ea typeface="+mj-ea"/>
                <a:cs typeface="+mj-cs"/>
                <a:sym typeface="Helvetica"/>
              </a:defRPr>
            </a:pPr>
            <a:r>
              <a:t>DeLong: Office Hours</a:t>
            </a:r>
          </a:p>
          <a:p>
            <a:pPr marL="0" indent="0" defTabSz="254247">
              <a:spcBef>
                <a:spcPts val="600"/>
              </a:spcBef>
              <a:buSzTx/>
              <a:buNone/>
              <a:defRPr sz="1600">
                <a:uFill>
                  <a:solidFill>
                    <a:srgbClr val="000000"/>
                  </a:solidFill>
                </a:uFill>
                <a:latin typeface="+mj-lt"/>
                <a:ea typeface="+mj-ea"/>
                <a:cs typeface="+mj-cs"/>
                <a:sym typeface="Helvetica"/>
              </a:defRPr>
            </a:pPr>
            <a:r>
              <a:t>M 11:10-12:40, Blum Hall 200B</a:t>
            </a:r>
          </a:p>
          <a:p>
            <a:pPr marL="0" indent="0" defTabSz="254247">
              <a:spcBef>
                <a:spcPts val="600"/>
              </a:spcBef>
              <a:buSzTx/>
              <a:buNone/>
              <a:defRPr sz="1600">
                <a:uFill>
                  <a:solidFill>
                    <a:srgbClr val="000000"/>
                  </a:solidFill>
                </a:uFill>
                <a:latin typeface="+mj-lt"/>
                <a:ea typeface="+mj-ea"/>
                <a:cs typeface="+mj-cs"/>
                <a:sym typeface="Helvetica"/>
              </a:defRPr>
            </a:pPr>
            <a:r>
              <a:t>T 11:15-12:00, Blum Hall 200B</a:t>
            </a:r>
          </a:p>
          <a:p>
            <a:pPr marL="0" indent="0" defTabSz="254247">
              <a:spcBef>
                <a:spcPts val="600"/>
              </a:spcBef>
              <a:buSzTx/>
              <a:buNone/>
              <a:defRPr sz="1600">
                <a:uFill>
                  <a:solidFill>
                    <a:srgbClr val="000000"/>
                  </a:solidFill>
                </a:uFill>
                <a:latin typeface="+mj-lt"/>
                <a:ea typeface="+mj-ea"/>
                <a:cs typeface="+mj-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a:p>
            <a:pPr marL="0" indent="0" defTabSz="254247">
              <a:spcBef>
                <a:spcPts val="600"/>
              </a:spcBef>
              <a:buSzTx/>
              <a:buNone/>
              <a:defRPr b="1" sz="1600">
                <a:uFill>
                  <a:solidFill>
                    <a:srgbClr val="000000"/>
                  </a:solidFill>
                </a:uFill>
                <a:latin typeface="+mj-lt"/>
                <a:ea typeface="+mj-ea"/>
                <a:cs typeface="+mj-cs"/>
                <a:sym typeface="Helvetica"/>
              </a:defRPr>
            </a:pPr>
          </a:p>
          <a:p>
            <a:pPr marL="0" indent="0" defTabSz="254247">
              <a:spcBef>
                <a:spcPts val="600"/>
              </a:spcBef>
              <a:buSzTx/>
              <a:buNone/>
              <a:defRPr b="1"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r>
              <a:t>Read: </a:t>
            </a:r>
            <a:r>
              <a:rPr b="0"/>
              <a:t>DeLong, chapter 11 &amp; 12</a:t>
            </a:r>
          </a:p>
          <a:p>
            <a:pPr marL="0" indent="0" defTabSz="260374">
              <a:spcBef>
                <a:spcPts val="600"/>
              </a:spcBef>
              <a:buSzTx/>
              <a:buNone/>
              <a:defRPr b="1" sz="1600">
                <a:uFill>
                  <a:solidFill>
                    <a:srgbClr val="000000"/>
                  </a:solidFill>
                </a:uFill>
                <a:latin typeface="+mj-lt"/>
                <a:ea typeface="+mj-ea"/>
                <a:cs typeface="+mj-cs"/>
                <a:sym typeface="Helvetica"/>
              </a:defRPr>
            </a:pPr>
            <a:r>
              <a:t>Slides:</a:t>
            </a:r>
            <a:r>
              <a:rPr b="0"/>
              <a:t> &lt;</a:t>
            </a:r>
            <a:r>
              <a:rPr b="0" u="sng">
                <a:solidFill>
                  <a:srgbClr val="0000FF"/>
                </a:solidFill>
                <a:uFill>
                  <a:solidFill>
                    <a:srgbClr val="0000FF"/>
                  </a:solidFill>
                </a:uFill>
                <a:hlinkClick r:id="rId4" invalidUrl="" action="" tgtFrame="" tooltip="" history="1" highlightClick="0" endSnd="0"/>
              </a:rPr>
              <a:t>https://github.com/braddelong/public-files/blob/master/econ-115-lecture-8.pptx</a:t>
            </a:r>
            <a:r>
              <a:rPr b="0"/>
              <a:t>&gt;</a:t>
            </a:r>
          </a:p>
          <a:p>
            <a:pPr marL="0" indent="0" defTabSz="260374">
              <a:spcBef>
                <a:spcPts val="600"/>
              </a:spcBef>
              <a:buSzTx/>
              <a:buNone/>
              <a:defRPr b="1" sz="1600">
                <a:uFill>
                  <a:solidFill>
                    <a:srgbClr val="000000"/>
                  </a:solidFill>
                </a:uFill>
                <a:latin typeface="+mj-lt"/>
                <a:ea typeface="+mj-ea"/>
                <a:cs typeface="+mj-cs"/>
                <a:sym typeface="Helvetica"/>
              </a:defRPr>
            </a:pPr>
            <a:r>
              <a:t>Do: </a:t>
            </a:r>
            <a:r>
              <a:rPr b="0"/>
              <a:t>Understanding the Great Depression &lt;</a:t>
            </a:r>
            <a:r>
              <a:rPr b="0" u="sng">
                <a:solidFill>
                  <a:srgbClr val="0000FF"/>
                </a:solidFill>
                <a:uFill>
                  <a:solidFill>
                    <a:srgbClr val="0000FF"/>
                  </a:solidFill>
                </a:uFill>
                <a:hlinkClick r:id="rId5" invalidUrl="" action="" tgtFrame="" tooltip="" history="1" highlightClick="0" endSnd="0"/>
              </a:rPr>
              <a:t>https://bcourses.berkeley.edu/courses/1487684/assignments/8052000</a:t>
            </a:r>
            <a:r>
              <a:rPr b="0"/>
              <a:t>&gt;; due Mar 8</a:t>
            </a:r>
          </a:p>
          <a:p>
            <a:pPr marL="0" indent="0" defTabSz="260374">
              <a:spcBef>
                <a:spcPts val="600"/>
              </a:spcBef>
              <a:buSzTx/>
              <a:buNone/>
              <a:defRPr sz="1600">
                <a:uFill>
                  <a:solidFill>
                    <a:srgbClr val="000000"/>
                  </a:solidFill>
                </a:uFill>
                <a:latin typeface="+mj-lt"/>
                <a:ea typeface="+mj-ea"/>
                <a:cs typeface="+mj-cs"/>
                <a:sym typeface="Helvetica"/>
              </a:defRPr>
            </a:pPr>
          </a:p>
          <a:p>
            <a:pPr marL="0" indent="0" defTabSz="260374">
              <a:spcBef>
                <a:spcPts val="600"/>
              </a:spcBef>
              <a:buSzTx/>
              <a:buNone/>
              <a:defRPr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r>
              <a:t>Memo: bCourses website &lt;</a:t>
            </a:r>
            <a:r>
              <a:rPr u="sng">
                <a:solidFill>
                  <a:srgbClr val="0000FF"/>
                </a:solidFill>
                <a:uFill>
                  <a:solidFill>
                    <a:srgbClr val="0000FF"/>
                  </a:solidFill>
                </a:uFill>
                <a:hlinkClick r:id="rId6"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Fascism"/>
          <p:cNvSpPr txBox="1"/>
          <p:nvPr>
            <p:ph type="title"/>
          </p:nvPr>
        </p:nvSpPr>
        <p:spPr>
          <a:xfrm>
            <a:off x="314537" y="0"/>
            <a:ext cx="8501531" cy="1152994"/>
          </a:xfrm>
          <a:prstGeom prst="rect">
            <a:avLst/>
          </a:prstGeom>
        </p:spPr>
        <p:txBody>
          <a:bodyPr/>
          <a:lstStyle>
            <a:lvl1pPr defTabSz="320396">
              <a:defRPr b="1" sz="7100">
                <a:solidFill>
                  <a:srgbClr val="800000"/>
                </a:solidFill>
                <a:latin typeface="+mj-lt"/>
                <a:ea typeface="+mj-ea"/>
                <a:cs typeface="+mj-cs"/>
                <a:sym typeface="Helvetica"/>
              </a:defRPr>
            </a:lvl1pPr>
          </a:lstStyle>
          <a:p>
            <a:pPr/>
            <a:r>
              <a:t>Fascism</a:t>
            </a:r>
          </a:p>
        </p:txBody>
      </p:sp>
      <p:sp>
        <p:nvSpPr>
          <p:cNvPr id="103" name="Communism and Fascism: The Same or Different?…"/>
          <p:cNvSpPr txBox="1"/>
          <p:nvPr>
            <p:ph type="body" sz="half" idx="1"/>
          </p:nvPr>
        </p:nvSpPr>
        <p:spPr>
          <a:xfrm>
            <a:off x="314536" y="1152991"/>
            <a:ext cx="3977465" cy="5393773"/>
          </a:xfrm>
          <a:prstGeom prst="rect">
            <a:avLst/>
          </a:prstGeom>
        </p:spPr>
        <p:txBody>
          <a:bodyPr anchor="t"/>
          <a:lstStyle/>
          <a:p>
            <a:pPr marL="0" indent="0" defTabSz="150093">
              <a:spcBef>
                <a:spcPts val="700"/>
              </a:spcBef>
              <a:buSzTx/>
              <a:buNone/>
              <a:defRPr b="1" sz="1890">
                <a:latin typeface="+mj-lt"/>
                <a:ea typeface="+mj-ea"/>
                <a:cs typeface="+mj-cs"/>
                <a:sym typeface="Helvetica"/>
              </a:defRPr>
            </a:pPr>
            <a:r>
              <a:t>Communism and Fascism: The Same or Different?</a:t>
            </a:r>
          </a:p>
          <a:p>
            <a:pPr marL="102264" indent="-102264" defTabSz="150093">
              <a:spcBef>
                <a:spcPts val="500"/>
              </a:spcBef>
              <a:defRPr sz="1512">
                <a:latin typeface="Times New Roman"/>
                <a:ea typeface="Times New Roman"/>
                <a:cs typeface="Times New Roman"/>
                <a:sym typeface="Times New Roman"/>
              </a:defRPr>
            </a:pPr>
            <a:r>
              <a:t>Felipe Fernandez-Armesto:</a:t>
            </a:r>
          </a:p>
          <a:p>
            <a:pPr lvl="1" marL="264684" indent="-102264" defTabSz="150093">
              <a:spcBef>
                <a:spcPts val="500"/>
              </a:spcBef>
              <a:defRPr sz="1512">
                <a:latin typeface="Times New Roman"/>
                <a:ea typeface="Times New Roman"/>
                <a:cs typeface="Times New Roman"/>
                <a:sym typeface="Times New Roman"/>
              </a:defRPr>
            </a:pPr>
            <a:r>
              <a:t>“From the perspective of the future, the differences among all forms of violent political extremism will blur.... Individuals moved between fascism and militant socialism as if by connecting channels. Mussolini was a socialist youth leader before he became a fascist </a:t>
            </a:r>
            <a:r>
              <a:rPr i="1"/>
              <a:t>duce</a:t>
            </a:r>
            <a:r>
              <a:t>.... </a:t>
            </a:r>
          </a:p>
          <a:p>
            <a:pPr lvl="1" marL="264684" indent="-102264" defTabSz="150093">
              <a:spcBef>
                <a:spcPts val="500"/>
              </a:spcBef>
              <a:defRPr sz="1512">
                <a:latin typeface="Times New Roman"/>
                <a:ea typeface="Times New Roman"/>
                <a:cs typeface="Times New Roman"/>
                <a:sym typeface="Times New Roman"/>
              </a:defRPr>
            </a:pPr>
            <a:r>
              <a:t>“Many Nazis tried to make the party conform to its name: the National Socialist German Workers’ Party. Britain's [fascist leader], Oswald Mosley, was a socialist cabinet minister before he took to the streets.... </a:t>
            </a:r>
          </a:p>
          <a:p>
            <a:pPr lvl="1" marL="264684" indent="-102264" defTabSz="150093">
              <a:spcBef>
                <a:spcPts val="500"/>
              </a:spcBef>
              <a:defRPr sz="1512">
                <a:latin typeface="Times New Roman"/>
                <a:ea typeface="Times New Roman"/>
                <a:cs typeface="Times New Roman"/>
                <a:sym typeface="Times New Roman"/>
              </a:defRPr>
            </a:pPr>
            <a:r>
              <a:t>“My father... carried a communist card and wore a [fascist] Falangist uniform [in Spain] at different moments in the 1930s…”</a:t>
            </a:r>
          </a:p>
          <a:p>
            <a:pPr marL="102264" indent="-102264" defTabSz="150093">
              <a:spcBef>
                <a:spcPts val="500"/>
              </a:spcBef>
              <a:defRPr sz="1512">
                <a:latin typeface="Times New Roman"/>
                <a:ea typeface="Times New Roman"/>
                <a:cs typeface="Times New Roman"/>
                <a:sym typeface="Times New Roman"/>
              </a:defRPr>
            </a:pPr>
            <a:r>
              <a:t>Is this fair?</a:t>
            </a:r>
          </a:p>
          <a:p>
            <a:pPr marL="102264" indent="-102264" defTabSz="150093">
              <a:spcBef>
                <a:spcPts val="500"/>
              </a:spcBef>
              <a:defRPr sz="1512">
                <a:latin typeface="Times New Roman"/>
                <a:ea typeface="Times New Roman"/>
                <a:cs typeface="Times New Roman"/>
                <a:sym typeface="Times New Roman"/>
              </a:defRPr>
            </a:pPr>
            <a:r>
              <a:t>Perhaps not…</a:t>
            </a:r>
          </a:p>
        </p:txBody>
      </p:sp>
      <p:pic>
        <p:nvPicPr>
          <p:cNvPr id="104" name="Nuremburg_Rally.png" descr="Nuremburg_Rally.png"/>
          <p:cNvPicPr>
            <a:picLocks noChangeAspect="1"/>
          </p:cNvPicPr>
          <p:nvPr/>
        </p:nvPicPr>
        <p:blipFill>
          <a:blip r:embed="rId2">
            <a:extLst/>
          </a:blip>
          <a:stretch>
            <a:fillRect/>
          </a:stretch>
        </p:blipFill>
        <p:spPr>
          <a:xfrm>
            <a:off x="4291998" y="1152992"/>
            <a:ext cx="4524071" cy="2721080"/>
          </a:xfrm>
          <a:prstGeom prst="rect">
            <a:avLst/>
          </a:prstGeom>
          <a:ln w="12700">
            <a:miter lim="400000"/>
          </a:ln>
        </p:spPr>
      </p:pic>
      <p:pic>
        <p:nvPicPr>
          <p:cNvPr id="105" name="Red_Square.png" descr="Red_Square.png"/>
          <p:cNvPicPr>
            <a:picLocks noChangeAspect="1"/>
          </p:cNvPicPr>
          <p:nvPr/>
        </p:nvPicPr>
        <p:blipFill>
          <a:blip r:embed="rId3">
            <a:extLst/>
          </a:blip>
          <a:stretch>
            <a:fillRect/>
          </a:stretch>
        </p:blipFill>
        <p:spPr>
          <a:xfrm>
            <a:off x="4291998" y="3846784"/>
            <a:ext cx="4524071" cy="269997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Fascism"/>
          <p:cNvSpPr txBox="1"/>
          <p:nvPr>
            <p:ph type="title"/>
          </p:nvPr>
        </p:nvSpPr>
        <p:spPr>
          <a:xfrm>
            <a:off x="314537" y="0"/>
            <a:ext cx="8501531" cy="1152994"/>
          </a:xfrm>
          <a:prstGeom prst="rect">
            <a:avLst/>
          </a:prstGeom>
        </p:spPr>
        <p:txBody>
          <a:bodyPr/>
          <a:lstStyle>
            <a:lvl1pPr defTabSz="324504">
              <a:defRPr b="1" sz="7189">
                <a:solidFill>
                  <a:srgbClr val="000080"/>
                </a:solidFill>
                <a:latin typeface="+mj-lt"/>
                <a:ea typeface="+mj-ea"/>
                <a:cs typeface="+mj-cs"/>
                <a:sym typeface="Helvetica"/>
              </a:defRPr>
            </a:lvl1pPr>
          </a:lstStyle>
          <a:p>
            <a:pPr/>
            <a:r>
              <a:t>Fascism</a:t>
            </a:r>
          </a:p>
        </p:txBody>
      </p:sp>
      <p:sp>
        <p:nvSpPr>
          <p:cNvPr id="108" name="Communism and Fascism: The Same or Different?…"/>
          <p:cNvSpPr txBox="1"/>
          <p:nvPr>
            <p:ph type="body" sz="half" idx="1"/>
          </p:nvPr>
        </p:nvSpPr>
        <p:spPr>
          <a:xfrm>
            <a:off x="314536" y="1152991"/>
            <a:ext cx="3977465" cy="5393773"/>
          </a:xfrm>
          <a:prstGeom prst="rect">
            <a:avLst/>
          </a:prstGeom>
        </p:spPr>
        <p:txBody>
          <a:bodyPr anchor="t"/>
          <a:lstStyle/>
          <a:p>
            <a:pPr marL="0" indent="0" defTabSz="114357">
              <a:spcBef>
                <a:spcPts val="500"/>
              </a:spcBef>
              <a:buSzTx/>
              <a:buNone/>
              <a:defRPr b="1" sz="1440">
                <a:latin typeface="+mj-lt"/>
                <a:ea typeface="+mj-ea"/>
                <a:cs typeface="+mj-cs"/>
                <a:sym typeface="Helvetica"/>
              </a:defRPr>
            </a:pPr>
            <a:r>
              <a:t>Communism and Fascism: The Same or Different?</a:t>
            </a:r>
          </a:p>
          <a:p>
            <a:pPr marL="77915" indent="-77915" defTabSz="114357">
              <a:spcBef>
                <a:spcPts val="300"/>
              </a:spcBef>
              <a:defRPr sz="1152">
                <a:latin typeface="Times New Roman"/>
                <a:ea typeface="Times New Roman"/>
                <a:cs typeface="Times New Roman"/>
                <a:sym typeface="Times New Roman"/>
              </a:defRPr>
            </a:pPr>
            <a:r>
              <a:t>But perhaps it is fair…</a:t>
            </a:r>
          </a:p>
          <a:p>
            <a:pPr marL="77915" indent="-77915" defTabSz="114357">
              <a:spcBef>
                <a:spcPts val="300"/>
              </a:spcBef>
              <a:defRPr sz="1152">
                <a:latin typeface="Times New Roman"/>
                <a:ea typeface="Times New Roman"/>
                <a:cs typeface="Times New Roman"/>
                <a:sym typeface="Times New Roman"/>
              </a:defRPr>
            </a:pPr>
            <a:r>
              <a:t>Lifelong communist Eric Hobsbawm:</a:t>
            </a:r>
          </a:p>
          <a:p>
            <a:pPr lvl="1" marL="201664" indent="-77915" defTabSz="114357">
              <a:spcBef>
                <a:spcPts val="300"/>
              </a:spcBef>
              <a:defRPr sz="1152">
                <a:latin typeface="Times New Roman"/>
                <a:ea typeface="Times New Roman"/>
                <a:cs typeface="Times New Roman"/>
                <a:sym typeface="Times New Roman"/>
              </a:defRPr>
            </a:pPr>
            <a:r>
              <a:t>“To be a social revolutionary increasingly meant to be a… member or supporter of some Moscow-aligned Communist party.... Nobody else within sight offered both to interpret the world and to change it…. The communist movement…its unity, cohesion, and its striking immunity to fission, it was… the only game in town.... </a:t>
            </a:r>
          </a:p>
          <a:p>
            <a:pPr lvl="1" marL="201664" indent="-77915" defTabSz="114357">
              <a:spcBef>
                <a:spcPts val="300"/>
              </a:spcBef>
              <a:defRPr sz="1152">
                <a:latin typeface="Times New Roman"/>
                <a:ea typeface="Times New Roman"/>
                <a:cs typeface="Times New Roman"/>
                <a:sym typeface="Times New Roman"/>
              </a:defRPr>
            </a:pPr>
            <a:r>
              <a:t>“Lenin’s ‘party of a new type’ [was] a formidable innovation of twentieth-century social engineering.... The party could command extraordinary devotion and self-sacrifice from its members, more than military discipline and cohesiveness, and a total concentration on carrying out party decisions at all costs. </a:t>
            </a:r>
          </a:p>
          <a:p>
            <a:pPr lvl="1" marL="201664" indent="-77915" defTabSz="114357">
              <a:spcBef>
                <a:spcPts val="300"/>
              </a:spcBef>
              <a:defRPr sz="1152">
                <a:latin typeface="Times New Roman"/>
                <a:ea typeface="Times New Roman"/>
                <a:cs typeface="Times New Roman"/>
                <a:sym typeface="Times New Roman"/>
              </a:defRPr>
            </a:pPr>
            <a:r>
              <a:t>“This impressed even hostile observers profoundly…”</a:t>
            </a:r>
          </a:p>
          <a:p>
            <a:pPr marL="77915" indent="-77915" defTabSz="114357">
              <a:spcBef>
                <a:spcPts val="300"/>
              </a:spcBef>
              <a:defRPr sz="1152">
                <a:latin typeface="Times New Roman"/>
                <a:ea typeface="Times New Roman"/>
                <a:cs typeface="Times New Roman"/>
                <a:sym typeface="Times New Roman"/>
              </a:defRPr>
            </a:pPr>
            <a:r>
              <a:t>This does not sound like Hobsbawm thinks he joined:</a:t>
            </a:r>
          </a:p>
          <a:p>
            <a:pPr lvl="1" marL="201664" indent="-77915" defTabSz="114357">
              <a:spcBef>
                <a:spcPts val="300"/>
              </a:spcBef>
              <a:defRPr sz="1152">
                <a:latin typeface="Times New Roman"/>
                <a:ea typeface="Times New Roman"/>
                <a:cs typeface="Times New Roman"/>
                <a:sym typeface="Times New Roman"/>
              </a:defRPr>
            </a:pPr>
            <a:r>
              <a:t>a movement that would change the world </a:t>
            </a:r>
          </a:p>
          <a:p>
            <a:pPr lvl="1" marL="201664" indent="-77915" defTabSz="114357">
              <a:spcBef>
                <a:spcPts val="300"/>
              </a:spcBef>
              <a:defRPr sz="1152">
                <a:latin typeface="Times New Roman"/>
                <a:ea typeface="Times New Roman"/>
                <a:cs typeface="Times New Roman"/>
                <a:sym typeface="Times New Roman"/>
              </a:defRPr>
            </a:pPr>
            <a:r>
              <a:t>because its intellectual mastery of the key to the riddle of history </a:t>
            </a:r>
          </a:p>
          <a:p>
            <a:pPr lvl="1" marL="201664" indent="-77915" defTabSz="114357">
              <a:spcBef>
                <a:spcPts val="300"/>
              </a:spcBef>
              <a:defRPr sz="1152">
                <a:latin typeface="Times New Roman"/>
                <a:ea typeface="Times New Roman"/>
                <a:cs typeface="Times New Roman"/>
                <a:sym typeface="Times New Roman"/>
              </a:defRPr>
            </a:pPr>
            <a:r>
              <a:t>gave it a lever </a:t>
            </a:r>
          </a:p>
          <a:p>
            <a:pPr lvl="1" marL="201664" indent="-77915" defTabSz="114357">
              <a:spcBef>
                <a:spcPts val="300"/>
              </a:spcBef>
              <a:defRPr sz="1152">
                <a:latin typeface="Times New Roman"/>
                <a:ea typeface="Times New Roman"/>
                <a:cs typeface="Times New Roman"/>
                <a:sym typeface="Times New Roman"/>
              </a:defRPr>
            </a:pPr>
            <a:r>
              <a:t>with which a small group could reshape the world for the best</a:t>
            </a:r>
          </a:p>
          <a:p>
            <a:pPr marL="77915" indent="-77915" defTabSz="114357">
              <a:spcBef>
                <a:spcPts val="300"/>
              </a:spcBef>
              <a:defRPr sz="1152">
                <a:latin typeface="Times New Roman"/>
                <a:ea typeface="Times New Roman"/>
                <a:cs typeface="Times New Roman"/>
                <a:sym typeface="Times New Roman"/>
              </a:defRPr>
            </a:pPr>
            <a:r>
              <a:t>This sounds, instead, like some fascist </a:t>
            </a:r>
            <a:r>
              <a:rPr i="1"/>
              <a:t>Triumph des Willens—</a:t>
            </a:r>
            <a:r>
              <a:t>a weak adolescent male convinced that joining a group that does stupid things makes him strong</a:t>
            </a:r>
          </a:p>
          <a:p>
            <a:pPr lvl="1" marL="201664" indent="-77915" defTabSz="114357">
              <a:spcBef>
                <a:spcPts val="300"/>
              </a:spcBef>
              <a:defRPr sz="1152">
                <a:latin typeface="Times New Roman"/>
                <a:ea typeface="Times New Roman"/>
                <a:cs typeface="Times New Roman"/>
                <a:sym typeface="Times New Roman"/>
              </a:defRPr>
            </a:pPr>
            <a:r>
              <a:t>But his attitude lasted Hobsbawm’s entire life…</a:t>
            </a:r>
          </a:p>
        </p:txBody>
      </p:sp>
      <p:pic>
        <p:nvPicPr>
          <p:cNvPr id="109" name="Image" descr="Image"/>
          <p:cNvPicPr>
            <a:picLocks noChangeAspect="1"/>
          </p:cNvPicPr>
          <p:nvPr/>
        </p:nvPicPr>
        <p:blipFill>
          <a:blip r:embed="rId2">
            <a:extLst/>
          </a:blip>
          <a:stretch>
            <a:fillRect/>
          </a:stretch>
        </p:blipFill>
        <p:spPr>
          <a:xfrm>
            <a:off x="4421143" y="1152993"/>
            <a:ext cx="4394925" cy="539377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